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62"/>
  </p:handoutMasterIdLst>
  <p:sldIdLst>
    <p:sldId id="294" r:id="rId3"/>
    <p:sldId id="308" r:id="rId4"/>
    <p:sldId id="301" r:id="rId6"/>
    <p:sldId id="275" r:id="rId7"/>
    <p:sldId id="283" r:id="rId8"/>
    <p:sldId id="319" r:id="rId9"/>
    <p:sldId id="320" r:id="rId10"/>
    <p:sldId id="322" r:id="rId11"/>
    <p:sldId id="323" r:id="rId12"/>
    <p:sldId id="333" r:id="rId13"/>
    <p:sldId id="334" r:id="rId14"/>
    <p:sldId id="371" r:id="rId15"/>
    <p:sldId id="336" r:id="rId16"/>
    <p:sldId id="337" r:id="rId17"/>
    <p:sldId id="364" r:id="rId18"/>
    <p:sldId id="365" r:id="rId19"/>
    <p:sldId id="366" r:id="rId20"/>
    <p:sldId id="367" r:id="rId21"/>
    <p:sldId id="369" r:id="rId22"/>
    <p:sldId id="348" r:id="rId23"/>
    <p:sldId id="349" r:id="rId24"/>
    <p:sldId id="350" r:id="rId25"/>
    <p:sldId id="351" r:id="rId26"/>
    <p:sldId id="353" r:id="rId27"/>
    <p:sldId id="372" r:id="rId28"/>
    <p:sldId id="373" r:id="rId29"/>
    <p:sldId id="374" r:id="rId30"/>
    <p:sldId id="375" r:id="rId31"/>
    <p:sldId id="376" r:id="rId32"/>
    <p:sldId id="377" r:id="rId33"/>
    <p:sldId id="378" r:id="rId34"/>
    <p:sldId id="380" r:id="rId35"/>
    <p:sldId id="379" r:id="rId36"/>
    <p:sldId id="381" r:id="rId37"/>
    <p:sldId id="387" r:id="rId38"/>
    <p:sldId id="382" r:id="rId39"/>
    <p:sldId id="383" r:id="rId40"/>
    <p:sldId id="384" r:id="rId41"/>
    <p:sldId id="385" r:id="rId42"/>
    <p:sldId id="386" r:id="rId43"/>
    <p:sldId id="388" r:id="rId44"/>
    <p:sldId id="389" r:id="rId45"/>
    <p:sldId id="390" r:id="rId46"/>
    <p:sldId id="391" r:id="rId47"/>
    <p:sldId id="392" r:id="rId48"/>
    <p:sldId id="393" r:id="rId49"/>
    <p:sldId id="394" r:id="rId50"/>
    <p:sldId id="395" r:id="rId51"/>
    <p:sldId id="396" r:id="rId52"/>
    <p:sldId id="397" r:id="rId53"/>
    <p:sldId id="398" r:id="rId54"/>
    <p:sldId id="399" r:id="rId55"/>
    <p:sldId id="400" r:id="rId56"/>
    <p:sldId id="401" r:id="rId57"/>
    <p:sldId id="402" r:id="rId58"/>
    <p:sldId id="403" r:id="rId59"/>
    <p:sldId id="404" r:id="rId60"/>
    <p:sldId id="299" r:id="rId61"/>
  </p:sldIdLst>
  <p:sldSz cx="9144000" cy="6858000" type="screen4x3"/>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chaBhushan" initials="R" lastIdx="1" clrIdx="0"/>
  <p:cmAuthor id="1" name="Amit Pandey" initials="AP" lastIdx="6" clrIdx="1"/>
  <p:cmAuthor id="2" name="ideas" initials="i" lastIdx="1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77257" autoAdjust="0"/>
  </p:normalViewPr>
  <p:slideViewPr>
    <p:cSldViewPr>
      <p:cViewPr varScale="1">
        <p:scale>
          <a:sx n="87" d="100"/>
          <a:sy n="87" d="100"/>
        </p:scale>
        <p:origin x="2334" y="84"/>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3.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handoutMaster" Target="handoutMasters/handoutMaster1.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B9F8FC-6E26-48E7-8799-D382D90C6110}"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642126-72D9-4D7F-A630-93792730F99D}"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9F1164-DC9E-4563-8C2A-78FD7DA4C9D2}"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9C4448-B535-4D1E-8418-9C9CCD49727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If the elder</a:t>
            </a:r>
            <a:r>
              <a:rPr lang="en-US" sz="1200" kern="1200" baseline="0" dirty="0">
                <a:solidFill>
                  <a:schemeClr val="tx1"/>
                </a:solidFill>
                <a:latin typeface="+mn-lt"/>
                <a:ea typeface="+mn-ea"/>
                <a:cs typeface="+mn-cs"/>
              </a:rPr>
              <a:t> in my care </a:t>
            </a:r>
            <a:r>
              <a:rPr lang="en-US" sz="1200" kern="1200" dirty="0">
                <a:solidFill>
                  <a:schemeClr val="tx1"/>
                </a:solidFill>
                <a:latin typeface="+mn-lt"/>
                <a:ea typeface="+mn-ea"/>
                <a:cs typeface="+mn-cs"/>
              </a:rPr>
              <a:t>can’t think properly, how can I ask the person to make choices? </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Ans: It is easy for people to think that elderly people have no control over their mind. Therefore people assume that elderly people are not fit to make choices or take decisions. Never assume this about an elder under your care. Give the elderly people freedom to choose and then observe their </a:t>
            </a:r>
            <a:r>
              <a:rPr lang="en-US" sz="1200" kern="1200" noProof="0" dirty="0">
                <a:solidFill>
                  <a:schemeClr val="tx1"/>
                </a:solidFill>
                <a:latin typeface="+mn-lt"/>
                <a:ea typeface="+mn-ea"/>
                <a:cs typeface="+mn-cs"/>
              </a:rPr>
              <a:t>behavior</a:t>
            </a:r>
            <a:r>
              <a:rPr lang="en-GB" sz="1200" kern="1200" dirty="0">
                <a:solidFill>
                  <a:schemeClr val="tx1"/>
                </a:solidFill>
                <a:latin typeface="+mn-lt"/>
                <a:ea typeface="+mn-ea"/>
                <a:cs typeface="+mn-cs"/>
              </a:rPr>
              <a:t>. If you find that the elder gets confused when given too many choices, offer simple choices. For example, if the person gets confused when asked – “What would you like to wear</a:t>
            </a:r>
            <a:r>
              <a:rPr lang="en-GB" sz="1200" kern="1200" baseline="0" dirty="0">
                <a:solidFill>
                  <a:schemeClr val="tx1"/>
                </a:solidFill>
                <a:latin typeface="+mn-lt"/>
                <a:ea typeface="+mn-ea"/>
                <a:cs typeface="+mn-cs"/>
              </a:rPr>
              <a:t> today</a:t>
            </a:r>
            <a:r>
              <a:rPr lang="en-GB" sz="1200" kern="1200" dirty="0">
                <a:solidFill>
                  <a:schemeClr val="tx1"/>
                </a:solidFill>
                <a:latin typeface="+mn-lt"/>
                <a:ea typeface="+mn-ea"/>
                <a:cs typeface="+mn-cs"/>
              </a:rPr>
              <a:t>?” – simplify the choice by asking – “Would you like to wear a white of a blue shirt today?” Do not</a:t>
            </a:r>
            <a:r>
              <a:rPr lang="en-GB" sz="1200" kern="1200" baseline="0" dirty="0">
                <a:solidFill>
                  <a:schemeClr val="tx1"/>
                </a:solidFill>
                <a:latin typeface="+mn-lt"/>
                <a:ea typeface="+mn-ea"/>
                <a:cs typeface="+mn-cs"/>
              </a:rPr>
              <a:t> assume that the elder is not fit to make a choice. </a:t>
            </a:r>
            <a:endParaRPr lang="en-GB"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Arrange for a chair and a container containing slips that have the following topics of disagreement written on them:</a:t>
            </a:r>
            <a:endParaRPr lang="en-US" sz="1200" dirty="0"/>
          </a:p>
          <a:p>
            <a:pPr>
              <a:buFont typeface="Arial" panose="020B0604020202020204" pitchFamily="34" charset="0"/>
              <a:buChar char="•"/>
            </a:pPr>
            <a:r>
              <a:rPr lang="en-US" sz="1200" dirty="0"/>
              <a:t> Disagreement over what to eat (elder likes spicy food)</a:t>
            </a:r>
            <a:endParaRPr lang="en-US" sz="1200" dirty="0"/>
          </a:p>
          <a:p>
            <a:pPr>
              <a:buFont typeface="Arial" panose="020B0604020202020204" pitchFamily="34" charset="0"/>
              <a:buChar char="•"/>
            </a:pPr>
            <a:r>
              <a:rPr lang="en-US" sz="1200" dirty="0"/>
              <a:t> Disagreement over what to wear (elder likes to dress formally</a:t>
            </a:r>
            <a:r>
              <a:rPr lang="en-US" sz="1200" baseline="0" dirty="0"/>
              <a:t> all the time)</a:t>
            </a:r>
            <a:endParaRPr lang="en-US" sz="1200" dirty="0"/>
          </a:p>
          <a:p>
            <a:pPr>
              <a:buFont typeface="Arial" panose="020B0604020202020204" pitchFamily="34" charset="0"/>
              <a:buChar char="•"/>
            </a:pPr>
            <a:r>
              <a:rPr lang="en-US" sz="1200" dirty="0"/>
              <a:t> Disagreement over when to sleep (elder likes to sleep late)</a:t>
            </a:r>
            <a:endParaRPr lang="en-US" sz="1200" dirty="0"/>
          </a:p>
          <a:p>
            <a:pPr>
              <a:buFont typeface="Arial" panose="020B0604020202020204" pitchFamily="34" charset="0"/>
              <a:buChar char="•"/>
            </a:pPr>
            <a:r>
              <a:rPr lang="en-US" sz="1200" dirty="0"/>
              <a:t> Disagreement over where to go out</a:t>
            </a:r>
            <a:endParaRPr lang="en-US" sz="1200" dirty="0"/>
          </a:p>
          <a:p>
            <a:pPr>
              <a:buFont typeface="Arial" panose="020B0604020202020204" pitchFamily="34" charset="0"/>
              <a:buChar char="•"/>
            </a:pPr>
            <a:r>
              <a:rPr lang="en-US" sz="1200" dirty="0"/>
              <a:t> Disagreement over how much TV to watch</a:t>
            </a:r>
            <a:endParaRPr lang="en-US" sz="1200" dirty="0"/>
          </a:p>
          <a:p>
            <a:pPr>
              <a:buFont typeface="Arial" panose="020B0604020202020204" pitchFamily="34" charset="0"/>
              <a:buChar char="•"/>
            </a:pPr>
            <a:r>
              <a:rPr lang="en-US" sz="1200" dirty="0"/>
              <a:t> Disagreement over wearing spectacles all the time (elder doesn’t want to wear them all the time)</a:t>
            </a:r>
            <a:endParaRPr lang="en-US" sz="1200" dirty="0"/>
          </a:p>
          <a:p>
            <a:pPr>
              <a:buFont typeface="Arial" panose="020B0604020202020204" pitchFamily="34" charset="0"/>
              <a:buChar char="•"/>
            </a:pPr>
            <a:r>
              <a:rPr lang="en-US" sz="1200" dirty="0"/>
              <a:t> Disagreement over cleanliness of elder’s room (elder feels it is not clean enough)</a:t>
            </a:r>
            <a:endParaRPr lang="en-US" sz="1200" dirty="0"/>
          </a:p>
          <a:p>
            <a:pPr>
              <a:buFont typeface="Arial" panose="020B0604020202020204" pitchFamily="34" charset="0"/>
              <a:buChar char="•"/>
            </a:pPr>
            <a:r>
              <a:rPr lang="en-US" sz="1200" dirty="0"/>
              <a:t> Disagreement over taking a medicine (elder wants to skip a medicine)</a:t>
            </a:r>
            <a:endParaRPr lang="en-US" sz="1200" dirty="0"/>
          </a:p>
          <a:p>
            <a:endParaRPr lang="en-US" sz="1200" dirty="0"/>
          </a:p>
          <a:p>
            <a:r>
              <a:rPr lang="en-US" sz="1200" dirty="0"/>
              <a:t>Invite participants in pairs, making sure both are of the same gender. Assign the role of an elder to one of the participants. The person playing the role of the elder takes out a topic</a:t>
            </a:r>
            <a:r>
              <a:rPr lang="en-US" sz="1200" baseline="0" dirty="0"/>
              <a:t> for disagreement from the container and shares it with the other participant who plays the role of a caregiver. Allow the caregiver a fixed amount of time, say 5-10 minutes, to understand the elder’s point of view and suggest an amicable solution of the disagreement. The attempt is successful if the elder accepts the solution and unsuccessful if no acceptable solution is reached. In case of an unsuccessful attempt, another participant is invited to play the role of the caregiver. If an acceptable solution is reached, the activity is repeated with a new topic and new pair of participants. </a:t>
            </a:r>
            <a:endParaRPr lang="en-US" sz="1200" baseline="0" dirty="0"/>
          </a:p>
          <a:p>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8125" lvl="0" indent="-238125">
              <a:buFont typeface="Arial" panose="020B0604020202020204" pitchFamily="34" charset="0"/>
              <a:buChar char="•"/>
            </a:pPr>
            <a:r>
              <a:rPr lang="en-US" sz="1200" dirty="0"/>
              <a:t>To resolve a disagreement with an elder:</a:t>
            </a:r>
            <a:endParaRPr lang="en-US" sz="1200" dirty="0"/>
          </a:p>
          <a:p>
            <a:pPr marL="457200" lvl="0" indent="-219075">
              <a:buFont typeface="Wingdings" panose="05000000000000000000" pitchFamily="2" charset="2"/>
              <a:buChar char="Ø"/>
            </a:pPr>
            <a:r>
              <a:rPr lang="en-US" sz="1200" dirty="0"/>
              <a:t>Find out why the elder disagrees with you</a:t>
            </a:r>
            <a:endParaRPr lang="en-US" sz="1200" dirty="0"/>
          </a:p>
          <a:p>
            <a:pPr marL="457200" lvl="0" indent="-219075">
              <a:buFont typeface="Wingdings" panose="05000000000000000000" pitchFamily="2" charset="2"/>
              <a:buChar char="Ø"/>
            </a:pPr>
            <a:r>
              <a:rPr lang="en-US" sz="1200" dirty="0"/>
              <a:t>Listen to the elder patiently and without bias</a:t>
            </a:r>
            <a:endParaRPr lang="en-US" sz="1200" dirty="0"/>
          </a:p>
          <a:p>
            <a:pPr marL="457200" lvl="0" indent="-219075">
              <a:buFont typeface="Wingdings" panose="05000000000000000000" pitchFamily="2" charset="2"/>
              <a:buChar char="Ø"/>
            </a:pPr>
            <a:r>
              <a:rPr lang="en-US" sz="1200" dirty="0"/>
              <a:t>Never ridicule the elder’s point of view</a:t>
            </a:r>
            <a:endParaRPr lang="en-US" sz="1200" dirty="0"/>
          </a:p>
          <a:p>
            <a:pPr marL="457200" lvl="0" indent="-219075">
              <a:buFont typeface="Wingdings" panose="05000000000000000000" pitchFamily="2" charset="2"/>
              <a:buChar char="Ø"/>
            </a:pPr>
            <a:r>
              <a:rPr lang="en-US" sz="1200" dirty="0"/>
              <a:t>State your concerns tactfully and respectfully</a:t>
            </a:r>
            <a:endParaRPr lang="en-US" sz="1200" dirty="0"/>
          </a:p>
          <a:p>
            <a:pPr marL="457200" lvl="0" indent="-219075">
              <a:buFont typeface="Wingdings" panose="05000000000000000000" pitchFamily="2" charset="2"/>
              <a:buChar char="Ø"/>
            </a:pPr>
            <a:r>
              <a:rPr lang="en-US" sz="1200" dirty="0"/>
              <a:t>Keep calm</a:t>
            </a:r>
            <a:endParaRPr lang="en-US" sz="1200" dirty="0"/>
          </a:p>
          <a:p>
            <a:pPr marL="457200" lvl="0" indent="-219075">
              <a:buFont typeface="Wingdings" panose="05000000000000000000" pitchFamily="2" charset="2"/>
              <a:buChar char="Ø"/>
            </a:pPr>
            <a:r>
              <a:rPr lang="en-US" sz="1200" dirty="0"/>
              <a:t>Use appropriate body language – Stand facing the elder and keep your arms to your sides</a:t>
            </a:r>
            <a:endParaRPr lang="en-US" sz="1200" dirty="0"/>
          </a:p>
          <a:p>
            <a:pPr marL="457200" lvl="0" indent="-219075">
              <a:buFont typeface="Wingdings" panose="05000000000000000000" pitchFamily="2" charset="2"/>
              <a:buChar char="Ø"/>
            </a:pPr>
            <a:r>
              <a:rPr lang="en-US" sz="1200" dirty="0"/>
              <a:t>Find an amicable solution – try and find a solution </a:t>
            </a:r>
            <a:r>
              <a:rPr lang="en-US" sz="1200" kern="1200" dirty="0">
                <a:solidFill>
                  <a:schemeClr val="tx1"/>
                </a:solidFill>
                <a:latin typeface="+mn-lt"/>
                <a:ea typeface="+mn-ea"/>
                <a:cs typeface="+mn-cs"/>
              </a:rPr>
              <a:t>that accommodates the elder’s wish as much as possible</a:t>
            </a:r>
            <a:endParaRPr lang="en-US" sz="1200" dirty="0"/>
          </a:p>
          <a:p>
            <a:pPr marL="457200" lvl="0" indent="-219075">
              <a:buFont typeface="Wingdings" panose="05000000000000000000" pitchFamily="2" charset="2"/>
              <a:buChar char="Ø"/>
            </a:pPr>
            <a:r>
              <a:rPr lang="en-US" sz="1200" dirty="0"/>
              <a:t>Convince the elder that you have the person’s best interest in mind</a:t>
            </a:r>
            <a:endParaRPr lang="en-US" sz="1200" dirty="0"/>
          </a:p>
          <a:p>
            <a:pPr marL="457200" lvl="0" indent="-219075">
              <a:buFont typeface="Wingdings" panose="05000000000000000000" pitchFamily="2" charset="2"/>
              <a:buChar char="Ø"/>
            </a:pPr>
            <a:r>
              <a:rPr lang="en-US" sz="1200" dirty="0"/>
              <a:t>Do not make the person feel that you have won the argument</a:t>
            </a:r>
            <a:endParaRPr lang="en-US" sz="1200" dirty="0"/>
          </a:p>
          <a:p>
            <a:pPr marL="457200" lvl="0" indent="-219075">
              <a:buFont typeface="Wingdings" panose="05000000000000000000" pitchFamily="2" charset="2"/>
              <a:buChar char="Ø"/>
            </a:pPr>
            <a:r>
              <a:rPr lang="en-US" sz="1200" dirty="0"/>
              <a:t>End the discussion on a positive note</a:t>
            </a: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What should I do if the elder disagrees with me over everything?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It is easier to resolve a disagreement that happens once in a while over a specific issue. If the elder is in a habit of disagreeing with you, you must change certain things about your day to day behavior. Some elders do not like to do what they are told. Therefore, instead of making suggestions, ask for suggestions from the elder. For example, instead of telling them what to eat for breakfast, ask the elder what the person would like to have. Similarly, instead of asking the elder to lie down and rest, ask if the person would like to rest for a while. This way the elder will be taking the decisions and will have no reason to disagree with you.</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Arrange for following material</a:t>
            </a:r>
            <a:r>
              <a:rPr lang="en-US" baseline="0" dirty="0"/>
              <a:t>: Loose sheets of paper, pencils or pens </a:t>
            </a:r>
            <a:endParaRPr lang="en-US" dirty="0"/>
          </a:p>
          <a:p>
            <a:endParaRPr lang="en-US" dirty="0"/>
          </a:p>
          <a:p>
            <a:r>
              <a:rPr lang="en-US" dirty="0"/>
              <a:t>Divide the participants into groups of 4-5 each. Introduce the activity by its title – My Story! Ask members to each group to create a short story that begins with the sentence “</a:t>
            </a:r>
            <a:r>
              <a:rPr kumimoji="0" lang="en-US" sz="1200" b="0" i="0" u="none" strike="noStrike" kern="1200" cap="none" spc="0" normalizeH="0" baseline="0" noProof="0" dirty="0">
                <a:ln>
                  <a:noFill/>
                </a:ln>
                <a:solidFill>
                  <a:schemeClr val="tx1"/>
                </a:solidFill>
                <a:effectLst/>
                <a:uLnTx/>
                <a:uFillTx/>
                <a:latin typeface="+mn-lt"/>
                <a:ea typeface="+mn-ea"/>
                <a:cs typeface="+mn-cs"/>
              </a:rPr>
              <a:t>Yesterday the elder in my care treated me disrespectfully…” and ends with “All became well in the end.”</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r>
              <a:rPr lang="en-US" dirty="0"/>
              <a:t>The participants can create the story verbally, or use paper and writing material to write down the points. Tell the participants</a:t>
            </a:r>
            <a:r>
              <a:rPr lang="en-US" baseline="0" dirty="0"/>
              <a:t> that each story must have three clear parts:</a:t>
            </a:r>
            <a:endParaRPr lang="en-US" baseline="0" dirty="0"/>
          </a:p>
          <a:p>
            <a:endParaRPr lang="en-US" baseline="0" dirty="0"/>
          </a:p>
          <a:p>
            <a:pPr>
              <a:buFontTx/>
              <a:buNone/>
            </a:pPr>
            <a:r>
              <a:rPr lang="en-US" baseline="0" dirty="0"/>
              <a:t>1. How was the elder’s behavior insulting? – This will help the participants will anticipate examples of disrespectful behavior and become mentally prepared to expect such behavior in real life.</a:t>
            </a:r>
            <a:endParaRPr lang="en-US" baseline="0" dirty="0"/>
          </a:p>
          <a:p>
            <a:pPr>
              <a:buFontTx/>
              <a:buNone/>
            </a:pPr>
            <a:r>
              <a:rPr lang="en-US" baseline="0" dirty="0"/>
              <a:t>2. What was your response to the disrespectful behavior? </a:t>
            </a:r>
            <a:endParaRPr lang="en-US" baseline="0" dirty="0"/>
          </a:p>
          <a:p>
            <a:pPr>
              <a:buFontTx/>
              <a:buNone/>
            </a:pPr>
            <a:r>
              <a:rPr lang="en-US" baseline="0" dirty="0"/>
              <a:t>3. How did you control your emotions? </a:t>
            </a:r>
            <a:endParaRPr lang="en-US" baseline="0" dirty="0"/>
          </a:p>
          <a:p>
            <a:pPr>
              <a:buFontTx/>
              <a:buNone/>
            </a:pPr>
            <a:endParaRPr lang="en-US" baseline="0" dirty="0"/>
          </a:p>
          <a:p>
            <a:r>
              <a:rPr lang="en-US" baseline="0" dirty="0"/>
              <a:t>Give the participants around 15 minutes to discuss and come up with a story. Each group must choose a representative to narrate the group's story. Invite representatives from each group one by one to narrate the story. After each narration, allow a time of five minutes for the participants to discuss the story and point out examples of correct or incorrect behavior. </a:t>
            </a:r>
            <a:endParaRPr lang="en-US" baseline="0" dirty="0"/>
          </a:p>
          <a:p>
            <a:endParaRPr lang="en-US" baseline="0" dirty="0"/>
          </a:p>
          <a:p>
            <a:r>
              <a:rPr lang="en-US" baseline="0" dirty="0"/>
              <a:t>At the end of the activity, draw the attention of all participants to the last statement in each story – “All became well in the end.” Tell them to keep the same approach and try to bring every situation to a happy ending. </a:t>
            </a:r>
            <a:endParaRPr lang="en-US" dirty="0"/>
          </a:p>
          <a:p>
            <a:endParaRPr lang="en-IN"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buFont typeface="Arial" panose="020B0604020202020204" pitchFamily="34" charset="0"/>
              <a:buChar char="•"/>
            </a:pPr>
            <a:r>
              <a:rPr lang="en-US" sz="2200" dirty="0"/>
              <a:t>Stress and frustration, a new illness or medicine, and anger towards you or others, are some of the reasons for disrespectful behavior </a:t>
            </a:r>
            <a:endParaRPr lang="en-US" sz="2200" dirty="0"/>
          </a:p>
          <a:p>
            <a:pPr marL="342900" lvl="0" indent="-342900">
              <a:buFont typeface="Arial" panose="020B0604020202020204" pitchFamily="34" charset="0"/>
              <a:buChar char="•"/>
            </a:pPr>
            <a:r>
              <a:rPr lang="en-US" sz="2200" dirty="0"/>
              <a:t>To correct disrespectful behavior:</a:t>
            </a:r>
            <a:endParaRPr lang="en-US" sz="2200" dirty="0"/>
          </a:p>
          <a:p>
            <a:pPr lvl="1">
              <a:buFont typeface="Wingdings" panose="05000000000000000000" pitchFamily="2" charset="2"/>
              <a:buChar char="Ø"/>
            </a:pPr>
            <a:r>
              <a:rPr lang="en-US" sz="2200" dirty="0"/>
              <a:t>Ask what has offended the elder</a:t>
            </a:r>
            <a:endParaRPr lang="en-US" sz="2200" dirty="0"/>
          </a:p>
          <a:p>
            <a:pPr lvl="1">
              <a:buFont typeface="Wingdings" panose="05000000000000000000" pitchFamily="2" charset="2"/>
              <a:buChar char="Ø"/>
            </a:pPr>
            <a:r>
              <a:rPr lang="en-US" sz="2200" dirty="0"/>
              <a:t>Apologize if you have made a mistake</a:t>
            </a:r>
            <a:endParaRPr lang="en-US" sz="2200" dirty="0"/>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2200" dirty="0"/>
              <a:t>Arrange for a checkup or review of medication </a:t>
            </a:r>
            <a:r>
              <a:rPr lang="en-US" sz="2400" kern="1200" dirty="0">
                <a:solidFill>
                  <a:schemeClr val="tx1"/>
                </a:solidFill>
                <a:effectLst/>
                <a:latin typeface="+mn-lt"/>
                <a:ea typeface="+mn-ea"/>
                <a:cs typeface="+mn-cs"/>
              </a:rPr>
              <a:t>– talk to a family member</a:t>
            </a:r>
            <a:r>
              <a:rPr lang="en-US" sz="2400" kern="1200" baseline="0" dirty="0">
                <a:solidFill>
                  <a:schemeClr val="tx1"/>
                </a:solidFill>
                <a:effectLst/>
                <a:latin typeface="+mn-lt"/>
                <a:ea typeface="+mn-ea"/>
                <a:cs typeface="+mn-cs"/>
              </a:rPr>
              <a:t> to schedule an appointment with the elder’s doctor</a:t>
            </a:r>
            <a:endParaRPr lang="en-GB" sz="2400" kern="1200" dirty="0">
              <a:solidFill>
                <a:schemeClr val="tx1"/>
              </a:solidFill>
              <a:effectLst/>
              <a:latin typeface="+mn-lt"/>
              <a:ea typeface="+mn-ea"/>
              <a:cs typeface="+mn-cs"/>
            </a:endParaRPr>
          </a:p>
          <a:p>
            <a:pPr lvl="1">
              <a:buFont typeface="Wingdings" panose="05000000000000000000" pitchFamily="2" charset="2"/>
              <a:buChar char="Ø"/>
            </a:pPr>
            <a:r>
              <a:rPr lang="en-US" sz="2200" dirty="0"/>
              <a:t>Tell the elder you find the behavior disrespectful </a:t>
            </a:r>
            <a:r>
              <a:rPr lang="en-US" sz="2400" dirty="0"/>
              <a:t>– speak in a direct, but respectful manner</a:t>
            </a:r>
            <a:endParaRPr lang="en-US" sz="2200" dirty="0"/>
          </a:p>
          <a:p>
            <a:pPr lvl="1">
              <a:buFont typeface="Wingdings" panose="05000000000000000000" pitchFamily="2" charset="2"/>
              <a:buChar char="Ø"/>
            </a:pPr>
            <a:r>
              <a:rPr lang="en-US" sz="2200" dirty="0"/>
              <a:t>Set a clear boundary for the behavior you expect </a:t>
            </a:r>
            <a:r>
              <a:rPr lang="en-US" sz="2400" dirty="0"/>
              <a:t>– convey this politely but clearly to the elder</a:t>
            </a:r>
            <a:endParaRPr lang="en-US" sz="2200" dirty="0"/>
          </a:p>
          <a:p>
            <a:pPr marL="342900" lvl="0" indent="-342900">
              <a:buFont typeface="Arial" panose="020B0604020202020204" pitchFamily="34" charset="0"/>
              <a:buChar char="•"/>
            </a:pPr>
            <a:r>
              <a:rPr lang="en-US" sz="2200" dirty="0"/>
              <a:t>To keep your emotions in control:</a:t>
            </a:r>
            <a:endParaRPr lang="en-US" sz="2200" dirty="0"/>
          </a:p>
          <a:p>
            <a:pPr lvl="1">
              <a:buFont typeface="Wingdings" panose="05000000000000000000" pitchFamily="2" charset="2"/>
              <a:buChar char="Ø"/>
            </a:pPr>
            <a:r>
              <a:rPr lang="en-US" sz="2200" dirty="0"/>
              <a:t>Be prepared to expect any kind of odd behavior</a:t>
            </a:r>
            <a:endParaRPr lang="en-US" sz="2200" dirty="0"/>
          </a:p>
          <a:p>
            <a:pPr lvl="1">
              <a:buFont typeface="Wingdings" panose="05000000000000000000" pitchFamily="2" charset="2"/>
              <a:buChar char="Ø"/>
            </a:pPr>
            <a:r>
              <a:rPr lang="en-US" sz="2200" dirty="0"/>
              <a:t>Do not take the disrespect personally</a:t>
            </a:r>
            <a:endParaRPr lang="en-US" sz="2200" dirty="0"/>
          </a:p>
          <a:p>
            <a:pPr lvl="1">
              <a:buFont typeface="Wingdings" panose="05000000000000000000" pitchFamily="2" charset="2"/>
              <a:buChar char="Ø"/>
            </a:pPr>
            <a:r>
              <a:rPr lang="en-US" sz="2200" dirty="0"/>
              <a:t>Find ways to control your anger </a:t>
            </a:r>
            <a:r>
              <a:rPr lang="en-US" sz="2400" dirty="0"/>
              <a:t>– try deep breathing, having a glass of water, or </a:t>
            </a:r>
            <a:r>
              <a:rPr lang="en-US" sz="2400" kern="1200" dirty="0">
                <a:solidFill>
                  <a:schemeClr val="tx1"/>
                </a:solidFill>
                <a:latin typeface="+mn-lt"/>
                <a:ea typeface="+mn-ea"/>
                <a:cs typeface="+mn-cs"/>
              </a:rPr>
              <a:t>excusing yourself for a few minutes to calm yourself</a:t>
            </a:r>
            <a:endParaRPr lang="en-US" sz="2200" dirty="0"/>
          </a:p>
          <a:p>
            <a:pPr lvl="1">
              <a:buFont typeface="Wingdings" panose="05000000000000000000" pitchFamily="2" charset="2"/>
              <a:buChar char="Ø"/>
            </a:pPr>
            <a:r>
              <a:rPr lang="en-US" sz="2200" dirty="0"/>
              <a:t>Never ignore disrespectful behavior</a:t>
            </a:r>
            <a:endParaRPr lang="en-US" sz="2200" dirty="0"/>
          </a:p>
          <a:p>
            <a:pPr lvl="0">
              <a:buFont typeface="Arial" panose="020B0604020202020204" pitchFamily="34" charset="0"/>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What should I do if the elder is habitually disrespectful towards everybody including me</a:t>
            </a:r>
            <a:r>
              <a:rPr lang="en-GB" sz="1200" kern="1200" dirty="0">
                <a:solidFill>
                  <a:schemeClr val="tx1"/>
                </a:solidFill>
                <a:latin typeface="+mn-lt"/>
                <a:ea typeface="+mn-ea"/>
                <a:cs typeface="+mn-cs"/>
              </a:rPr>
              <a:t>?</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Ans: Being disrespectful can also be a personality trait with some people</a:t>
            </a:r>
            <a:r>
              <a:rPr lang="en-GB" sz="1200" kern="1200" baseline="0" dirty="0">
                <a:solidFill>
                  <a:schemeClr val="tx1"/>
                </a:solidFill>
                <a:latin typeface="+mn-lt"/>
                <a:ea typeface="+mn-ea"/>
                <a:cs typeface="+mn-cs"/>
              </a:rPr>
              <a:t>. In this case also:</a:t>
            </a:r>
            <a:endParaRPr lang="en-GB" sz="1200" kern="1200" baseline="0" dirty="0">
              <a:solidFill>
                <a:schemeClr val="tx1"/>
              </a:solidFill>
              <a:latin typeface="+mn-lt"/>
              <a:ea typeface="+mn-ea"/>
              <a:cs typeface="+mn-cs"/>
            </a:endParaRPr>
          </a:p>
          <a:p>
            <a:pPr>
              <a:buFontTx/>
              <a:buChar char="-"/>
            </a:pPr>
            <a:r>
              <a:rPr lang="en-GB" sz="1200" kern="1200" baseline="0" dirty="0">
                <a:solidFill>
                  <a:schemeClr val="tx1"/>
                </a:solidFill>
                <a:latin typeface="+mn-lt"/>
                <a:ea typeface="+mn-ea"/>
                <a:cs typeface="+mn-cs"/>
              </a:rPr>
              <a:t> T</a:t>
            </a:r>
            <a:r>
              <a:rPr lang="en-US" sz="1200" kern="1200" dirty="0">
                <a:solidFill>
                  <a:schemeClr val="tx1"/>
                </a:solidFill>
                <a:latin typeface="+mn-lt"/>
                <a:ea typeface="+mn-ea"/>
                <a:cs typeface="+mn-cs"/>
              </a:rPr>
              <a:t>ell the elderly person clearly and respectfully that find the behavior disrespectful</a:t>
            </a:r>
            <a:endParaRPr lang="en-US" sz="1200" kern="1200" dirty="0">
              <a:solidFill>
                <a:schemeClr val="tx1"/>
              </a:solidFill>
              <a:latin typeface="+mn-lt"/>
              <a:ea typeface="+mn-ea"/>
              <a:cs typeface="+mn-cs"/>
            </a:endParaRPr>
          </a:p>
          <a:p>
            <a:pPr>
              <a:buFontTx/>
              <a:buChar char="-"/>
            </a:pPr>
            <a:r>
              <a:rPr lang="en-US" sz="1200" kern="1200" dirty="0">
                <a:solidFill>
                  <a:schemeClr val="tx1"/>
                </a:solidFill>
                <a:latin typeface="+mn-lt"/>
                <a:ea typeface="+mn-ea"/>
                <a:cs typeface="+mn-cs"/>
              </a:rPr>
              <a:t> Respectfully tell the person how you wish to be treated</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If the elder does not change the disrespectful behavior and</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you find yourself unable to cope with it, talk to your employer. Explain the situation clearly and state how it is affecting your own emotional balance.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The participants are given a live demonstration of using different kinds of razors and shaving elderly people sitting up and lying down in bed by trained caregivers. The ideal place for this would be an</a:t>
            </a:r>
            <a:r>
              <a:rPr lang="en-US" sz="1200" baseline="0" dirty="0"/>
              <a:t> old people’s home or a nursing home. Fix a prior appointment for the activity and inform the participants of the location and timings for the demonstration.</a:t>
            </a:r>
            <a:endParaRPr lang="en-US" sz="1200" baseline="0" dirty="0"/>
          </a:p>
          <a:p>
            <a:endParaRPr lang="en-US" sz="1200" baseline="0" dirty="0"/>
          </a:p>
          <a:p>
            <a:r>
              <a:rPr lang="en-US" sz="1200" baseline="0" dirty="0"/>
              <a:t>During the demonstration, participants can be assigned tasks like finding out an elder’s preference and collecting all the items required for shaving an elder. If additional subjects are available, one by one the participants can shave elderly people under the supervision of a trained caregiver.</a:t>
            </a:r>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buFont typeface="Arial" panose="020B0604020202020204" pitchFamily="34" charset="0"/>
              <a:buChar char="•"/>
            </a:pPr>
            <a:r>
              <a:rPr lang="en-US" sz="2200" dirty="0"/>
              <a:t>Stress and frustration, a new illness or medicine, and anger towards you or others, are some of the reasons for disrespectful behavior </a:t>
            </a:r>
            <a:endParaRPr lang="en-US" sz="2200" dirty="0"/>
          </a:p>
          <a:p>
            <a:pPr marL="342900" lvl="0" indent="-342900">
              <a:buFont typeface="Arial" panose="020B0604020202020204" pitchFamily="34" charset="0"/>
              <a:buChar char="•"/>
            </a:pPr>
            <a:r>
              <a:rPr lang="en-US" sz="2200" dirty="0"/>
              <a:t>To correct disrespectful behavior:</a:t>
            </a:r>
            <a:endParaRPr lang="en-US" sz="2200" dirty="0"/>
          </a:p>
          <a:p>
            <a:pPr lvl="1">
              <a:buFont typeface="Wingdings" panose="05000000000000000000" pitchFamily="2" charset="2"/>
              <a:buChar char="Ø"/>
            </a:pPr>
            <a:r>
              <a:rPr lang="en-US" sz="2200" dirty="0"/>
              <a:t>Ask what has offended the elder</a:t>
            </a:r>
            <a:endParaRPr lang="en-US" sz="2200" dirty="0"/>
          </a:p>
          <a:p>
            <a:pPr lvl="1">
              <a:buFont typeface="Wingdings" panose="05000000000000000000" pitchFamily="2" charset="2"/>
              <a:buChar char="Ø"/>
            </a:pPr>
            <a:r>
              <a:rPr lang="en-US" sz="2200" dirty="0"/>
              <a:t>Apologize if you have made a mistake</a:t>
            </a:r>
            <a:endParaRPr lang="en-US" sz="2200" dirty="0"/>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2200" dirty="0"/>
              <a:t>Arrange for a checkup or review of medication </a:t>
            </a:r>
            <a:r>
              <a:rPr lang="en-US" sz="2400" kern="1200" dirty="0">
                <a:solidFill>
                  <a:schemeClr val="tx1"/>
                </a:solidFill>
                <a:effectLst/>
                <a:latin typeface="+mn-lt"/>
                <a:ea typeface="+mn-ea"/>
                <a:cs typeface="+mn-cs"/>
              </a:rPr>
              <a:t>– talk to a family member</a:t>
            </a:r>
            <a:r>
              <a:rPr lang="en-US" sz="2400" kern="1200" baseline="0" dirty="0">
                <a:solidFill>
                  <a:schemeClr val="tx1"/>
                </a:solidFill>
                <a:effectLst/>
                <a:latin typeface="+mn-lt"/>
                <a:ea typeface="+mn-ea"/>
                <a:cs typeface="+mn-cs"/>
              </a:rPr>
              <a:t> to schedule an appointment with the elder’s doctor</a:t>
            </a:r>
            <a:endParaRPr lang="en-GB" sz="2400" kern="1200" dirty="0">
              <a:solidFill>
                <a:schemeClr val="tx1"/>
              </a:solidFill>
              <a:effectLst/>
              <a:latin typeface="+mn-lt"/>
              <a:ea typeface="+mn-ea"/>
              <a:cs typeface="+mn-cs"/>
            </a:endParaRPr>
          </a:p>
          <a:p>
            <a:pPr lvl="1">
              <a:buFont typeface="Wingdings" panose="05000000000000000000" pitchFamily="2" charset="2"/>
              <a:buChar char="Ø"/>
            </a:pPr>
            <a:r>
              <a:rPr lang="en-US" sz="2200" dirty="0"/>
              <a:t>Tell the elder you find the behavior disrespectful </a:t>
            </a:r>
            <a:r>
              <a:rPr lang="en-US" sz="2400" dirty="0"/>
              <a:t>– speak in a direct, but respectful manner</a:t>
            </a:r>
            <a:endParaRPr lang="en-US" sz="2200" dirty="0"/>
          </a:p>
          <a:p>
            <a:pPr lvl="1">
              <a:buFont typeface="Wingdings" panose="05000000000000000000" pitchFamily="2" charset="2"/>
              <a:buChar char="Ø"/>
            </a:pPr>
            <a:r>
              <a:rPr lang="en-US" sz="2200" dirty="0"/>
              <a:t>Set a clear boundary for the behavior you expect </a:t>
            </a:r>
            <a:r>
              <a:rPr lang="en-US" sz="2400" dirty="0"/>
              <a:t>– convey this politely but clearly to the elder</a:t>
            </a:r>
            <a:endParaRPr lang="en-US" sz="2200" dirty="0"/>
          </a:p>
          <a:p>
            <a:pPr marL="342900" lvl="0" indent="-342900">
              <a:buFont typeface="Arial" panose="020B0604020202020204" pitchFamily="34" charset="0"/>
              <a:buChar char="•"/>
            </a:pPr>
            <a:r>
              <a:rPr lang="en-US" sz="2200" dirty="0"/>
              <a:t>To keep your emotions in control:</a:t>
            </a:r>
            <a:endParaRPr lang="en-US" sz="2200" dirty="0"/>
          </a:p>
          <a:p>
            <a:pPr lvl="1">
              <a:buFont typeface="Wingdings" panose="05000000000000000000" pitchFamily="2" charset="2"/>
              <a:buChar char="Ø"/>
            </a:pPr>
            <a:r>
              <a:rPr lang="en-US" sz="2200" dirty="0"/>
              <a:t>Be prepared to expect any kind of odd behavior</a:t>
            </a:r>
            <a:endParaRPr lang="en-US" sz="2200" dirty="0"/>
          </a:p>
          <a:p>
            <a:pPr lvl="1">
              <a:buFont typeface="Wingdings" panose="05000000000000000000" pitchFamily="2" charset="2"/>
              <a:buChar char="Ø"/>
            </a:pPr>
            <a:r>
              <a:rPr lang="en-US" sz="2200" dirty="0"/>
              <a:t>Do not take the disrespect personally</a:t>
            </a:r>
            <a:endParaRPr lang="en-US" sz="2200" dirty="0"/>
          </a:p>
          <a:p>
            <a:pPr lvl="1">
              <a:buFont typeface="Wingdings" panose="05000000000000000000" pitchFamily="2" charset="2"/>
              <a:buChar char="Ø"/>
            </a:pPr>
            <a:r>
              <a:rPr lang="en-US" sz="2200" dirty="0"/>
              <a:t>Find ways to control your anger </a:t>
            </a:r>
            <a:r>
              <a:rPr lang="en-US" sz="2400" dirty="0"/>
              <a:t>– try deep breathing, having a glass of water, or </a:t>
            </a:r>
            <a:r>
              <a:rPr lang="en-US" sz="2400" kern="1200" dirty="0">
                <a:solidFill>
                  <a:schemeClr val="tx1"/>
                </a:solidFill>
                <a:latin typeface="+mn-lt"/>
                <a:ea typeface="+mn-ea"/>
                <a:cs typeface="+mn-cs"/>
              </a:rPr>
              <a:t>excusing yourself for a few minutes to calm yourself</a:t>
            </a:r>
            <a:endParaRPr lang="en-US" sz="2200" dirty="0"/>
          </a:p>
          <a:p>
            <a:pPr lvl="1">
              <a:buFont typeface="Wingdings" panose="05000000000000000000" pitchFamily="2" charset="2"/>
              <a:buChar char="Ø"/>
            </a:pPr>
            <a:r>
              <a:rPr lang="en-US" sz="2200" dirty="0"/>
              <a:t>Never ignore disrespectful behavior</a:t>
            </a:r>
            <a:endParaRPr lang="en-US" sz="2200" dirty="0"/>
          </a:p>
          <a:p>
            <a:pPr lvl="0">
              <a:buFont typeface="Arial" panose="020B0604020202020204" pitchFamily="34" charset="0"/>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342900" lvl="0" indent="-342900">
              <a:buFont typeface="Arial" panose="020B0604020202020204" pitchFamily="34" charset="0"/>
              <a:buChar char="•"/>
            </a:pPr>
            <a:r>
              <a:rPr lang="en-US" sz="2200" dirty="0"/>
              <a:t>Stress and frustration, a new illness or medicine, and anger towards you or others, are some of the reasons for disrespectful behavior </a:t>
            </a:r>
            <a:endParaRPr lang="en-US" sz="2200" dirty="0"/>
          </a:p>
          <a:p>
            <a:pPr marL="342900" lvl="0" indent="-342900">
              <a:buFont typeface="Arial" panose="020B0604020202020204" pitchFamily="34" charset="0"/>
              <a:buChar char="•"/>
            </a:pPr>
            <a:r>
              <a:rPr lang="en-US" sz="2200" dirty="0"/>
              <a:t>To correct disrespectful behavior:</a:t>
            </a:r>
            <a:endParaRPr lang="en-US" sz="2200" dirty="0"/>
          </a:p>
          <a:p>
            <a:pPr lvl="1">
              <a:buFont typeface="Wingdings" panose="05000000000000000000" pitchFamily="2" charset="2"/>
              <a:buChar char="Ø"/>
            </a:pPr>
            <a:r>
              <a:rPr lang="en-US" sz="2200" dirty="0"/>
              <a:t>Ask what has offended the elder</a:t>
            </a:r>
            <a:endParaRPr lang="en-US" sz="2200" dirty="0"/>
          </a:p>
          <a:p>
            <a:pPr lvl="1">
              <a:buFont typeface="Wingdings" panose="05000000000000000000" pitchFamily="2" charset="2"/>
              <a:buChar char="Ø"/>
            </a:pPr>
            <a:r>
              <a:rPr lang="en-US" sz="2200" dirty="0"/>
              <a:t>Apologize if you have made a mistake</a:t>
            </a:r>
            <a:endParaRPr lang="en-US" sz="2200" dirty="0"/>
          </a:p>
          <a:p>
            <a:pPr marL="457200" marR="0" lvl="1"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2200" dirty="0"/>
              <a:t>Arrange for a checkup or review of medication </a:t>
            </a:r>
            <a:r>
              <a:rPr lang="en-US" sz="2400" kern="1200" dirty="0">
                <a:solidFill>
                  <a:schemeClr val="tx1"/>
                </a:solidFill>
                <a:effectLst/>
                <a:latin typeface="+mn-lt"/>
                <a:ea typeface="+mn-ea"/>
                <a:cs typeface="+mn-cs"/>
              </a:rPr>
              <a:t>– talk to a family member</a:t>
            </a:r>
            <a:r>
              <a:rPr lang="en-US" sz="2400" kern="1200" baseline="0" dirty="0">
                <a:solidFill>
                  <a:schemeClr val="tx1"/>
                </a:solidFill>
                <a:effectLst/>
                <a:latin typeface="+mn-lt"/>
                <a:ea typeface="+mn-ea"/>
                <a:cs typeface="+mn-cs"/>
              </a:rPr>
              <a:t> to schedule an appointment with the elder’s doctor</a:t>
            </a:r>
            <a:endParaRPr lang="en-GB" sz="2400" kern="1200" dirty="0">
              <a:solidFill>
                <a:schemeClr val="tx1"/>
              </a:solidFill>
              <a:effectLst/>
              <a:latin typeface="+mn-lt"/>
              <a:ea typeface="+mn-ea"/>
              <a:cs typeface="+mn-cs"/>
            </a:endParaRPr>
          </a:p>
          <a:p>
            <a:pPr lvl="1">
              <a:buFont typeface="Wingdings" panose="05000000000000000000" pitchFamily="2" charset="2"/>
              <a:buChar char="Ø"/>
            </a:pPr>
            <a:r>
              <a:rPr lang="en-US" sz="2200" dirty="0"/>
              <a:t>Tell the elder you find the behavior disrespectful </a:t>
            </a:r>
            <a:r>
              <a:rPr lang="en-US" sz="2400" dirty="0"/>
              <a:t>– speak in a direct, but respectful manner</a:t>
            </a:r>
            <a:endParaRPr lang="en-US" sz="2200" dirty="0"/>
          </a:p>
          <a:p>
            <a:pPr lvl="1">
              <a:buFont typeface="Wingdings" panose="05000000000000000000" pitchFamily="2" charset="2"/>
              <a:buChar char="Ø"/>
            </a:pPr>
            <a:r>
              <a:rPr lang="en-US" sz="2200" dirty="0"/>
              <a:t>Set a clear boundary for the behavior you expect </a:t>
            </a:r>
            <a:r>
              <a:rPr lang="en-US" sz="2400" dirty="0"/>
              <a:t>– convey this politely but clearly to the elder</a:t>
            </a:r>
            <a:endParaRPr lang="en-US" sz="2200" dirty="0"/>
          </a:p>
          <a:p>
            <a:pPr marL="342900" lvl="0" indent="-342900">
              <a:buFont typeface="Arial" panose="020B0604020202020204" pitchFamily="34" charset="0"/>
              <a:buChar char="•"/>
            </a:pPr>
            <a:r>
              <a:rPr lang="en-US" sz="2200" dirty="0"/>
              <a:t>To keep your emotions in control:</a:t>
            </a:r>
            <a:endParaRPr lang="en-US" sz="2200" dirty="0"/>
          </a:p>
          <a:p>
            <a:pPr lvl="1">
              <a:buFont typeface="Wingdings" panose="05000000000000000000" pitchFamily="2" charset="2"/>
              <a:buChar char="Ø"/>
            </a:pPr>
            <a:r>
              <a:rPr lang="en-US" sz="2200" dirty="0"/>
              <a:t>Be prepared to expect any kind of odd behavior</a:t>
            </a:r>
            <a:endParaRPr lang="en-US" sz="2200" dirty="0"/>
          </a:p>
          <a:p>
            <a:pPr lvl="1">
              <a:buFont typeface="Wingdings" panose="05000000000000000000" pitchFamily="2" charset="2"/>
              <a:buChar char="Ø"/>
            </a:pPr>
            <a:r>
              <a:rPr lang="en-US" sz="2200" dirty="0"/>
              <a:t>Do not take the disrespect personally</a:t>
            </a:r>
            <a:endParaRPr lang="en-US" sz="2200" dirty="0"/>
          </a:p>
          <a:p>
            <a:pPr lvl="1">
              <a:buFont typeface="Wingdings" panose="05000000000000000000" pitchFamily="2" charset="2"/>
              <a:buChar char="Ø"/>
            </a:pPr>
            <a:r>
              <a:rPr lang="en-US" sz="2200" dirty="0"/>
              <a:t>Find ways to control your anger </a:t>
            </a:r>
            <a:r>
              <a:rPr lang="en-US" sz="2400" dirty="0"/>
              <a:t>– try deep breathing, having a glass of water, or </a:t>
            </a:r>
            <a:r>
              <a:rPr lang="en-US" sz="2400" kern="1200" dirty="0">
                <a:solidFill>
                  <a:schemeClr val="tx1"/>
                </a:solidFill>
                <a:latin typeface="+mn-lt"/>
                <a:ea typeface="+mn-ea"/>
                <a:cs typeface="+mn-cs"/>
              </a:rPr>
              <a:t>excusing yourself for a few minutes to calm yourself</a:t>
            </a:r>
            <a:endParaRPr lang="en-US" sz="2200" dirty="0"/>
          </a:p>
          <a:p>
            <a:pPr lvl="1">
              <a:buFont typeface="Wingdings" panose="05000000000000000000" pitchFamily="2" charset="2"/>
              <a:buChar char="Ø"/>
            </a:pPr>
            <a:r>
              <a:rPr lang="en-US" sz="2200" dirty="0"/>
              <a:t>Never ignore disrespectful behavior</a:t>
            </a:r>
            <a:endParaRPr lang="en-US" sz="2200" dirty="0"/>
          </a:p>
          <a:p>
            <a:pPr lvl="0">
              <a:buFont typeface="Arial" panose="020B0604020202020204" pitchFamily="34" charset="0"/>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How can I avoid nicks and cuts on an elder’s face while shaving?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Ans:</a:t>
            </a:r>
            <a:r>
              <a:rPr lang="en-US" sz="1200" kern="1200" baseline="0" dirty="0">
                <a:solidFill>
                  <a:schemeClr val="tx1"/>
                </a:solidFill>
                <a:latin typeface="+mn-lt"/>
                <a:ea typeface="+mn-ea"/>
                <a:cs typeface="+mn-cs"/>
              </a:rPr>
              <a:t> Take time to soften the elder’s beard using warm water and build up a good lather. Hold the skin taut and apply very gentle pressure while shaving. Change the blade of a safety razor frequently. Rinse the safety razor after each stroke so that the blades do not get clogged by hair. Use a high quality razor. Cheap, use and throw away razors have inferior quality blades that often cause more nicks and cuts. If possible, use an electric razor. Most importantly, do not get distracted while shaving the elder. </a:t>
            </a:r>
            <a:endParaRPr lang="en-US"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a:t>To respect an elder’s dignity:</a:t>
            </a:r>
            <a:endParaRPr lang="en-US" sz="1200" dirty="0"/>
          </a:p>
          <a:p>
            <a:pPr marL="457200" lvl="0" indent="-457200">
              <a:buFont typeface="Arial" panose="020B0604020202020204" pitchFamily="34" charset="0"/>
              <a:buChar char="•"/>
            </a:pPr>
            <a:r>
              <a:rPr lang="en-US" sz="1200" dirty="0"/>
              <a:t>Respect the elder’s privacy – knock before entering the elder’s room; give the elder privacy while taking a bath or changing clothes</a:t>
            </a:r>
            <a:endParaRPr lang="en-US" sz="1200" dirty="0"/>
          </a:p>
          <a:p>
            <a:pPr marL="457200" lvl="0" indent="-457200">
              <a:buFont typeface="Arial" panose="020B0604020202020204" pitchFamily="34" charset="0"/>
              <a:buChar char="•"/>
            </a:pPr>
            <a:r>
              <a:rPr lang="en-US" sz="1200" dirty="0"/>
              <a:t>Do not make fun of the elder’s limitations</a:t>
            </a:r>
            <a:endParaRPr lang="en-US" sz="1200" dirty="0"/>
          </a:p>
          <a:p>
            <a:pPr marL="457200" lvl="0" indent="-457200">
              <a:buFont typeface="Arial" panose="020B0604020202020204" pitchFamily="34" charset="0"/>
              <a:buChar char="•"/>
            </a:pPr>
            <a:r>
              <a:rPr lang="en-US" sz="1200" dirty="0"/>
              <a:t>Be polite and respectful</a:t>
            </a:r>
            <a:endParaRPr lang="en-US" sz="1200" dirty="0"/>
          </a:p>
          <a:p>
            <a:pPr marL="457200" lvl="0" indent="-457200">
              <a:buFont typeface="Arial" panose="020B0604020202020204" pitchFamily="34" charset="0"/>
              <a:buChar char="•"/>
            </a:pPr>
            <a:r>
              <a:rPr lang="en-US" sz="1200" dirty="0"/>
              <a:t>Do not share the elder’s problems with others</a:t>
            </a:r>
            <a:endParaRPr lang="en-US" sz="1200" dirty="0"/>
          </a:p>
          <a:p>
            <a:pPr marL="457200" lvl="0" indent="-457200">
              <a:buFont typeface="Arial" panose="020B0604020202020204" pitchFamily="34" charset="0"/>
              <a:buChar char="•"/>
            </a:pPr>
            <a:r>
              <a:rPr lang="en-US" sz="1200" dirty="0"/>
              <a:t>Ask for the elder’s opinions – give the elder a choice to take decisions about food and daily routine</a:t>
            </a:r>
            <a:endParaRPr lang="en-US" sz="1200" dirty="0"/>
          </a:p>
          <a:p>
            <a:pPr marL="457200" lvl="0" indent="-457200">
              <a:buFont typeface="Arial" panose="020B0604020202020204" pitchFamily="34" charset="0"/>
              <a:buChar char="•"/>
            </a:pPr>
            <a:r>
              <a:rPr lang="en-US" sz="1200" dirty="0"/>
              <a:t>Include the elder in a conversation</a:t>
            </a:r>
            <a:endParaRPr lang="en-US" sz="1200" dirty="0"/>
          </a:p>
          <a:p>
            <a:pPr marL="457200" lvl="0" indent="-457200">
              <a:buFont typeface="Arial" panose="020B0604020202020204" pitchFamily="34" charset="0"/>
              <a:buChar char="•"/>
            </a:pPr>
            <a:r>
              <a:rPr lang="en-US" sz="1200" dirty="0"/>
              <a:t>Never treat the elder as a child</a:t>
            </a:r>
            <a:endParaRPr lang="en-US" sz="1200" dirty="0"/>
          </a:p>
          <a:p>
            <a:pPr marL="457200" lvl="0" indent="-457200">
              <a:buFont typeface="Arial" panose="020B0604020202020204" pitchFamily="34" charset="0"/>
              <a:buChar char="•"/>
            </a:pPr>
            <a:r>
              <a:rPr lang="en-US" sz="1200" dirty="0"/>
              <a:t>Make the elder feel important</a:t>
            </a:r>
            <a:endParaRPr lang="en-US" sz="1200" dirty="0"/>
          </a:p>
          <a:p>
            <a:pPr lvl="0">
              <a:buFont typeface="Arial" panose="020B0604020202020204" pitchFamily="34" charset="0"/>
              <a:buNone/>
            </a:pPr>
            <a:endParaRPr lang="en-US" sz="900" dirty="0"/>
          </a:p>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You will need to set up an appointment with a medical professional/ nurse/caregiver who can demonstrate the handling of a patient with bed sores. You will also require a mattress for the demonstration.</a:t>
            </a:r>
            <a:endParaRPr lang="en-US" sz="1200" baseline="0" dirty="0"/>
          </a:p>
          <a:p>
            <a:r>
              <a:rPr lang="en-US" sz="1200" baseline="0" dirty="0"/>
              <a:t>Call for a class participant (or use a human dummy) to facilitate the demonstration with the caregiver. The class participant should lie down on the mattress. The caregiver can demonstrate:</a:t>
            </a:r>
            <a:endParaRPr lang="en-US" sz="1200" baseline="0" dirty="0"/>
          </a:p>
          <a:p>
            <a:pPr marL="228600" indent="-228600">
              <a:buAutoNum type="alphaLcParenR"/>
            </a:pPr>
            <a:r>
              <a:rPr lang="en-US" sz="1200" baseline="0" dirty="0"/>
              <a:t>How to turn a bedridden elder to prevent bed sores</a:t>
            </a:r>
            <a:endParaRPr lang="en-US" sz="1200" baseline="0" dirty="0"/>
          </a:p>
          <a:p>
            <a:pPr marL="228600" indent="-228600">
              <a:buAutoNum type="alphaLcParenR"/>
            </a:pPr>
            <a:r>
              <a:rPr lang="en-US" sz="1200" baseline="0" dirty="0"/>
              <a:t>Considerations you should keep in mind while tending an elder who has bed sores</a:t>
            </a:r>
            <a:endParaRPr lang="en-US" sz="1200" baseline="0" dirty="0"/>
          </a:p>
          <a:p>
            <a:pPr marL="228600" indent="-228600">
              <a:buAutoNum type="alphaLcParenR"/>
            </a:pPr>
            <a:r>
              <a:rPr lang="en-US" sz="1200" baseline="0" dirty="0"/>
              <a:t>How to care for a bed sore</a:t>
            </a:r>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anose="020B0604020202020204" pitchFamily="34" charset="0"/>
              <a:buChar char="•"/>
            </a:pPr>
            <a:r>
              <a:rPr lang="en-US" sz="1200" dirty="0"/>
              <a:t>Every day, check the parts of the body likely to get bed sores</a:t>
            </a:r>
            <a:endParaRPr lang="en-US" sz="1200" dirty="0"/>
          </a:p>
          <a:p>
            <a:pPr lvl="0">
              <a:buFont typeface="Arial" panose="020B0604020202020204" pitchFamily="34" charset="0"/>
              <a:buChar char="•"/>
            </a:pPr>
            <a:r>
              <a:rPr lang="en-US" sz="1200" dirty="0"/>
              <a:t>Dry the elder’s wet skin and apply moisturizer</a:t>
            </a:r>
            <a:endParaRPr lang="en-US" sz="1200" dirty="0"/>
          </a:p>
          <a:p>
            <a:pPr lvl="0">
              <a:buFont typeface="Arial" panose="020B0604020202020204" pitchFamily="34" charset="0"/>
              <a:buChar char="•"/>
            </a:pPr>
            <a:r>
              <a:rPr lang="en-US" sz="1200" dirty="0"/>
              <a:t>Massage the elder’s body with oil once a week in winter and once a month in summer</a:t>
            </a:r>
            <a:endParaRPr lang="en-US" sz="1200" dirty="0"/>
          </a:p>
          <a:p>
            <a:pPr lvl="0">
              <a:buFont typeface="Arial" panose="020B0604020202020204" pitchFamily="34" charset="0"/>
              <a:buChar char="•"/>
            </a:pPr>
            <a:r>
              <a:rPr lang="en-US" sz="1200" dirty="0"/>
              <a:t>Dry with talcum powder</a:t>
            </a:r>
            <a:endParaRPr lang="en-US" sz="1200" dirty="0"/>
          </a:p>
          <a:p>
            <a:pPr lvl="0">
              <a:buFont typeface="Arial" panose="020B0604020202020204" pitchFamily="34" charset="0"/>
              <a:buChar char="•"/>
            </a:pPr>
            <a:r>
              <a:rPr lang="en-US" sz="1200" dirty="0"/>
              <a:t>Move the body parts that are in contact with the bed every two to three hours</a:t>
            </a:r>
            <a:endParaRPr lang="en-US" sz="1200" dirty="0"/>
          </a:p>
          <a:p>
            <a:pPr lvl="0">
              <a:buFont typeface="Arial" panose="020B0604020202020204" pitchFamily="34" charset="0"/>
              <a:buChar char="•"/>
            </a:pPr>
            <a:r>
              <a:rPr lang="en-US" sz="1200" dirty="0"/>
              <a:t>Inform the elder’s family if the sore is at an advanced stage</a:t>
            </a:r>
            <a:endParaRPr lang="en-US" sz="1200" dirty="0"/>
          </a:p>
          <a:p>
            <a:pPr lvl="0">
              <a:buFont typeface="Arial" panose="020B0604020202020204" pitchFamily="34" charset="0"/>
              <a:buChar char="•"/>
            </a:pPr>
            <a:r>
              <a:rPr lang="en-US" sz="1200" dirty="0"/>
              <a:t>Request for a water bed or a mattress filled with air</a:t>
            </a:r>
            <a:endParaRPr lang="en-US" sz="1200" dirty="0"/>
          </a:p>
          <a:p>
            <a:pPr>
              <a:buFont typeface="Arial" panose="020B0604020202020204" pitchFamily="34" charset="0"/>
              <a:buChar char="•"/>
            </a:pPr>
            <a:r>
              <a:rPr lang="en-US" sz="1200" dirty="0"/>
              <a:t>Apply an anti-biotic cream or lotion to a bed sore</a:t>
            </a:r>
            <a:endParaRPr lang="en-US" sz="1200" dirty="0"/>
          </a:p>
          <a:p>
            <a:pPr lvl="0">
              <a:buFont typeface="Arial" panose="020B0604020202020204" pitchFamily="34" charset="0"/>
              <a:buChar char="•"/>
            </a:pPr>
            <a:endParaRPr lang="en-US" sz="1200" dirty="0"/>
          </a:p>
          <a:p>
            <a:pPr lvl="0">
              <a:buFont typeface="Arial" panose="020B0604020202020204" pitchFamily="34" charset="0"/>
              <a:buNone/>
            </a:pP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dirty="0">
                <a:solidFill>
                  <a:schemeClr val="tx1"/>
                </a:solidFill>
                <a:latin typeface="+mn-lt"/>
                <a:ea typeface="+mn-ea"/>
                <a:cs typeface="+mn-cs"/>
              </a:rPr>
              <a:t>Q1.</a:t>
            </a:r>
            <a:r>
              <a:rPr lang="en-IN" sz="1200" kern="1200" baseline="0" dirty="0">
                <a:solidFill>
                  <a:schemeClr val="tx1"/>
                </a:solidFill>
                <a:latin typeface="+mn-lt"/>
                <a:ea typeface="+mn-ea"/>
                <a:cs typeface="+mn-cs"/>
              </a:rPr>
              <a:t> </a:t>
            </a:r>
            <a:r>
              <a:rPr lang="en-IN" sz="1200" kern="1200" dirty="0">
                <a:solidFill>
                  <a:schemeClr val="tx1"/>
                </a:solidFill>
                <a:latin typeface="+mn-lt"/>
                <a:ea typeface="+mn-ea"/>
                <a:cs typeface="+mn-cs"/>
              </a:rPr>
              <a:t>What are possible complications in case bed sores are left untreated?	</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Ans. Untreated bed sores can lead to following complications: -</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(a) Sepsis (bacteria entering the blood stream)</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(b) Cellulitis ( inflammation of the body tissue, causing swelling and redness)</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(c) Bone and joint infections</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(d) Abscess ( a collection of pus) </a:t>
            </a:r>
            <a:endParaRPr lang="en-US" sz="12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(e) Cancer (squamous cell carcinoma)</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Q2. Can poor hygienic conditions aggravate bed sores?</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Ans. Poor hygienic conditions can aggravate bed sores and are in fact one of the primary reasons for bed sores. </a:t>
            </a:r>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Q3. When should the caregiver contact a doctor?</a:t>
            </a:r>
            <a:endParaRPr lang="en-US" sz="1200" kern="1200" dirty="0">
              <a:solidFill>
                <a:schemeClr val="tx1"/>
              </a:solidFill>
              <a:latin typeface="+mn-lt"/>
              <a:ea typeface="+mn-ea"/>
              <a:cs typeface="+mn-cs"/>
            </a:endParaRPr>
          </a:p>
          <a:p>
            <a:r>
              <a:rPr lang="en-IN" sz="1200" kern="1200" dirty="0">
                <a:solidFill>
                  <a:schemeClr val="tx1"/>
                </a:solidFill>
                <a:latin typeface="+mn-lt"/>
                <a:ea typeface="+mn-ea"/>
                <a:cs typeface="+mn-cs"/>
              </a:rPr>
              <a:t>Ans. Bed sores are difficult to treat.  If you see any kind of redness, where skin does not blanch when touched and it may be tender and painful, it is an indication of a bed sore. If the symptoms do not go away within 48 hours, you must call a doctor.</a:t>
            </a:r>
            <a:endParaRPr lang="en-US"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Draw the participants’ attention to the image in the screen. Explain that this is a view showing different areas of a house. Ask the participants to identify the problem areas that can be a concern for the elder’s safety and suggest ways to make those areas safe.  </a:t>
            </a:r>
            <a:endParaRPr lang="en-US" sz="1200" baseline="0" dirty="0"/>
          </a:p>
          <a:p>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Invite the participants’ responses. </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If required, point at the bathroom, staircase, bedroom, living area, doorways and windows and ask what kind of safety risk they can cause to the elder. Also ask how these areas can be made more safe for the elder.</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A few possible responses can be:</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Bathroom: Risk – Fall; Precautions – Grab bars, nonskid mats</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Staircase: Risk – Fall; Precautions – Brightly </a:t>
            </a:r>
            <a:r>
              <a:rPr lang="en-US" sz="1200" baseline="0" dirty="0" err="1"/>
              <a:t>coloured</a:t>
            </a:r>
            <a:r>
              <a:rPr lang="en-US" sz="1200" baseline="0" dirty="0"/>
              <a:t> stickers on steps</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Bedroom: Risks – Fall, Fire, Earthquake; Precautions: Fix rugs to floor, keep a fire extinguisher handy, have a planned exit route</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Living area: Risks – Fall; Precautions – Fix rugs and carpets to the floor, clean all spills immediately</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Doorways: Risk – Fall; Precautions – Keep doorways uncluttered</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r>
              <a:rPr lang="en-US" sz="1200" baseline="0" dirty="0"/>
              <a:t>Windows: Risk: Entry of criminals; Precautions – Keep windows closed when elder is alone, have iron grills fitted in windows </a:t>
            </a:r>
            <a:endParaRPr lang="en-US" sz="1200"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sz="1200" baseline="0" dirty="0"/>
          </a:p>
          <a:p>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lvl="0" indent="-171450">
              <a:buFont typeface="Arial" panose="020B0604020202020204" pitchFamily="34" charset="0"/>
              <a:buChar char="•"/>
            </a:pPr>
            <a:r>
              <a:rPr lang="en-US" sz="1200" dirty="0"/>
              <a:t> </a:t>
            </a:r>
            <a:r>
              <a:rPr lang="en-US" sz="2400" dirty="0"/>
              <a:t>To ensure safety against falls:</a:t>
            </a:r>
            <a:endParaRPr lang="en-US" sz="2400" dirty="0"/>
          </a:p>
          <a:p>
            <a:pPr lvl="1">
              <a:buFont typeface="Wingdings" panose="05000000000000000000" pitchFamily="2" charset="2"/>
              <a:buChar char="Ø"/>
            </a:pPr>
            <a:r>
              <a:rPr lang="en-US" sz="2400" dirty="0"/>
              <a:t>Fix all rugs and carpets to the floor using double-sided tape</a:t>
            </a:r>
            <a:endParaRPr lang="en-US" sz="2400" dirty="0"/>
          </a:p>
          <a:p>
            <a:pPr lvl="1">
              <a:buFont typeface="Wingdings" panose="05000000000000000000" pitchFamily="2" charset="2"/>
              <a:buChar char="Ø"/>
            </a:pPr>
            <a:r>
              <a:rPr lang="en-US" sz="2400" dirty="0"/>
              <a:t>Put brightly-colored stickers where the floor level changes</a:t>
            </a:r>
            <a:endParaRPr lang="en-US" sz="2400" dirty="0"/>
          </a:p>
          <a:p>
            <a:pPr lvl="1">
              <a:buFont typeface="Wingdings" panose="05000000000000000000" pitchFamily="2" charset="2"/>
              <a:buChar char="Ø"/>
            </a:pPr>
            <a:r>
              <a:rPr lang="en-US" sz="2400" dirty="0"/>
              <a:t>Get grab bars installed in the bathroom</a:t>
            </a:r>
            <a:endParaRPr lang="en-US" sz="2400" dirty="0"/>
          </a:p>
          <a:p>
            <a:pPr lvl="1">
              <a:buFont typeface="Wingdings" panose="05000000000000000000" pitchFamily="2" charset="2"/>
              <a:buChar char="Ø"/>
            </a:pPr>
            <a:r>
              <a:rPr lang="en-US" sz="2400" dirty="0"/>
              <a:t>Place nonskid mats inside and just outside the bathroom</a:t>
            </a:r>
            <a:endParaRPr lang="en-US" sz="2400" dirty="0"/>
          </a:p>
          <a:p>
            <a:pPr lvl="1">
              <a:buFont typeface="Wingdings" panose="05000000000000000000" pitchFamily="2" charset="2"/>
              <a:buChar char="Ø"/>
            </a:pPr>
            <a:r>
              <a:rPr lang="en-US" sz="2400" dirty="0"/>
              <a:t>Clean up all spills of water or other liquids immediately</a:t>
            </a:r>
            <a:endParaRPr lang="en-US" sz="2400" dirty="0"/>
          </a:p>
          <a:p>
            <a:pPr lvl="1">
              <a:buFont typeface="Wingdings" panose="05000000000000000000" pitchFamily="2" charset="2"/>
              <a:buChar char="Ø"/>
            </a:pPr>
            <a:r>
              <a:rPr lang="en-US" sz="2400" dirty="0"/>
              <a:t>Keep all passages clear</a:t>
            </a:r>
            <a:endParaRPr lang="en-US" sz="2400" dirty="0"/>
          </a:p>
          <a:p>
            <a:pPr lvl="1">
              <a:buFont typeface="Wingdings" panose="05000000000000000000" pitchFamily="2" charset="2"/>
              <a:buChar char="Ø"/>
            </a:pPr>
            <a:r>
              <a:rPr lang="en-US" sz="2400" dirty="0"/>
              <a:t>Fix all loose cords and wires to the wall</a:t>
            </a:r>
            <a:endParaRPr lang="en-US" sz="2400" dirty="0"/>
          </a:p>
          <a:p>
            <a:pPr marL="576580" indent="-298450">
              <a:buFont typeface="Wingdings" panose="05000000000000000000" pitchFamily="2" charset="2"/>
              <a:buChar char="Ø"/>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171450" lvl="0" indent="-171450">
              <a:buFont typeface="Arial" panose="020B0604020202020204" pitchFamily="34" charset="0"/>
              <a:buChar char="•"/>
            </a:pPr>
            <a:r>
              <a:rPr lang="en-US" sz="1200" dirty="0"/>
              <a:t> </a:t>
            </a:r>
            <a:r>
              <a:rPr lang="en-US" sz="2400" dirty="0"/>
              <a:t>To ensure safety against fire and earthquake:</a:t>
            </a:r>
            <a:endParaRPr lang="en-US" sz="2400" dirty="0"/>
          </a:p>
          <a:p>
            <a:pPr lvl="1">
              <a:buFont typeface="Wingdings" panose="05000000000000000000" pitchFamily="2" charset="2"/>
              <a:buChar char="Ø"/>
            </a:pPr>
            <a:r>
              <a:rPr lang="en-US" sz="2400" dirty="0"/>
              <a:t>Smoke alarms must be installed in all areas of the house</a:t>
            </a:r>
            <a:endParaRPr lang="en-US" sz="2400" dirty="0"/>
          </a:p>
          <a:p>
            <a:pPr lvl="1">
              <a:buFont typeface="Wingdings" panose="05000000000000000000" pitchFamily="2" charset="2"/>
              <a:buChar char="Ø"/>
            </a:pPr>
            <a:r>
              <a:rPr lang="en-US" sz="2400" dirty="0"/>
              <a:t>Place fire extinguishers in the kitchen, the elder’s bedroom and near the main door</a:t>
            </a:r>
            <a:endParaRPr lang="en-US" sz="2400" dirty="0"/>
          </a:p>
          <a:p>
            <a:pPr lvl="1">
              <a:buFont typeface="Wingdings" panose="05000000000000000000" pitchFamily="2" charset="2"/>
              <a:buChar char="Ø"/>
            </a:pPr>
            <a:r>
              <a:rPr lang="en-US" sz="2400" dirty="0"/>
              <a:t>Keep all areas of the house well lit</a:t>
            </a:r>
            <a:endParaRPr lang="en-US" sz="2400" dirty="0"/>
          </a:p>
          <a:p>
            <a:pPr lvl="1">
              <a:buFont typeface="Wingdings" panose="05000000000000000000" pitchFamily="2" charset="2"/>
              <a:buChar char="Ø"/>
            </a:pPr>
            <a:r>
              <a:rPr lang="en-US" sz="2400" dirty="0"/>
              <a:t>Plan an exit route to get the elder quickly out of the house </a:t>
            </a:r>
            <a:endParaRPr lang="en-US" sz="2400" dirty="0"/>
          </a:p>
          <a:p>
            <a:pPr marL="342900" lvl="0" indent="-342900">
              <a:buFont typeface="Arial" panose="020B0604020202020204" pitchFamily="34" charset="0"/>
              <a:buChar char="•"/>
            </a:pPr>
            <a:r>
              <a:rPr lang="en-US" sz="2400" dirty="0"/>
              <a:t>To ensure safety against crime:</a:t>
            </a:r>
            <a:endParaRPr lang="en-US" sz="2400" dirty="0"/>
          </a:p>
          <a:p>
            <a:pPr lvl="1">
              <a:buFont typeface="Wingdings" panose="05000000000000000000" pitchFamily="2" charset="2"/>
              <a:buChar char="Ø"/>
            </a:pPr>
            <a:r>
              <a:rPr lang="en-US" sz="2400" dirty="0"/>
              <a:t>Shut all doors and windows securely before leaving the elder alone in the house</a:t>
            </a:r>
            <a:endParaRPr lang="en-US" sz="2400" dirty="0"/>
          </a:p>
          <a:p>
            <a:pPr lvl="1">
              <a:buFont typeface="Wingdings" panose="05000000000000000000" pitchFamily="2" charset="2"/>
              <a:buChar char="Ø"/>
            </a:pPr>
            <a:r>
              <a:rPr lang="en-US" sz="2400" dirty="0"/>
              <a:t>Make sure that the elder has easy access to a telephone</a:t>
            </a:r>
            <a:endParaRPr lang="en-US" sz="2400" dirty="0"/>
          </a:p>
          <a:p>
            <a:pPr lvl="1">
              <a:buFont typeface="Wingdings" panose="05000000000000000000" pitchFamily="2" charset="2"/>
              <a:buChar char="Ø"/>
            </a:pPr>
            <a:r>
              <a:rPr lang="en-US" sz="2400" dirty="0"/>
              <a:t>Have a door answering system installed at the main door</a:t>
            </a:r>
            <a:endParaRPr lang="en-US" sz="2400" dirty="0"/>
          </a:p>
          <a:p>
            <a:pPr marL="576580" indent="-298450">
              <a:buFont typeface="Wingdings" panose="05000000000000000000" pitchFamily="2" charset="2"/>
              <a:buChar char="Ø"/>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baseline="0" dirty="0">
              <a:solidFill>
                <a:schemeClr val="tx1"/>
              </a:solidFill>
              <a:latin typeface="+mn-lt"/>
              <a:ea typeface="+mn-ea"/>
              <a:cs typeface="+mn-cs"/>
            </a:endParaRPr>
          </a:p>
          <a:p>
            <a:r>
              <a:rPr lang="en-GB" sz="1200" kern="1200" dirty="0">
                <a:solidFill>
                  <a:schemeClr val="tx1"/>
                </a:solidFill>
                <a:latin typeface="+mn-lt"/>
                <a:ea typeface="+mn-ea"/>
                <a:cs typeface="+mn-cs"/>
              </a:rPr>
              <a:t>Q.1. What should I do if the elder </a:t>
            </a:r>
            <a:r>
              <a:rPr lang="en-GB" sz="1200" kern="1200" baseline="0" dirty="0">
                <a:solidFill>
                  <a:schemeClr val="tx1"/>
                </a:solidFill>
                <a:latin typeface="+mn-lt"/>
                <a:ea typeface="+mn-ea"/>
                <a:cs typeface="+mn-cs"/>
              </a:rPr>
              <a:t>does not agree to my suggestions of making some changes in the house to make it safer for the elder?</a:t>
            </a:r>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Ans. You should talk to the elder’s family and explain the reasons and importance of your suggestions. Ask the family members to convince the elder.</a:t>
            </a:r>
            <a:endParaRPr lang="en-GB" sz="1200" kern="120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Q1: The elder in my care insists on doing things that the person can’t do properly</a:t>
            </a:r>
            <a:r>
              <a:rPr lang="en-GB" sz="1200" kern="1200" dirty="0">
                <a:solidFill>
                  <a:schemeClr val="tx1"/>
                </a:solidFill>
                <a:latin typeface="+mn-lt"/>
                <a:ea typeface="+mn-ea"/>
                <a:cs typeface="+mn-cs"/>
              </a:rPr>
              <a:t>. What should I do?</a:t>
            </a:r>
            <a:endParaRPr lang="en-US" sz="1200" kern="1200" dirty="0">
              <a:solidFill>
                <a:schemeClr val="tx1"/>
              </a:solidFill>
              <a:latin typeface="+mn-lt"/>
              <a:ea typeface="+mn-ea"/>
              <a:cs typeface="+mn-cs"/>
            </a:endParaRPr>
          </a:p>
          <a:p>
            <a:r>
              <a:rPr lang="en-GB" sz="1200" kern="1200" dirty="0">
                <a:solidFill>
                  <a:schemeClr val="tx1"/>
                </a:solidFill>
                <a:latin typeface="+mn-lt"/>
                <a:ea typeface="+mn-ea"/>
                <a:cs typeface="+mn-cs"/>
              </a:rPr>
              <a:t>Ans: It is very difficult for</a:t>
            </a:r>
            <a:r>
              <a:rPr lang="en-GB" sz="1200" kern="1200" baseline="0" dirty="0">
                <a:solidFill>
                  <a:schemeClr val="tx1"/>
                </a:solidFill>
                <a:latin typeface="+mn-lt"/>
                <a:ea typeface="+mn-ea"/>
                <a:cs typeface="+mn-cs"/>
              </a:rPr>
              <a:t> the elderly people to accept that they cannot do certain things, which they used to do earlier. If you keep reminding the elder about this limitation, it will frustrate them. The elder may even find this humiliating. If the elder insists on doing something, allow them to do so unless it affects the elder’s safety. If the elder makes a mistake or spills things, be patient and respectful. Instead of reminding the elder about limitations, gently remind the elder that you are there to help. If the elder accepts your help, do not make the elder feel defeated. Encourage the elder to take your help for the difficult part of an activity. For example, if the elder wants to walk without help, encourage the elder to take your help only while going up and down stairs. Make the elder feel it is only for the elder’s convenience and safety.</a:t>
            </a:r>
            <a:endParaRPr lang="en-GB" sz="1200" kern="1200" baseline="0" dirty="0">
              <a:solidFill>
                <a:schemeClr val="tx1"/>
              </a:solidFill>
              <a:latin typeface="+mn-lt"/>
              <a:ea typeface="+mn-ea"/>
              <a:cs typeface="+mn-cs"/>
            </a:endParaRPr>
          </a:p>
          <a:p>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Q2. What should I say if a visitor or neighbour asks me about the elder’s health or other problems?</a:t>
            </a:r>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Ans: As a caregiver, it is very important for you to win the elder’s trust and keep it. You must never discuss the elder’s health and other problems with others. If the elder comes to know of it, they will feel cheated and humiliated. If a visitor or neighbour asks about such issues, give a general answer. You may say that the elder is managing well or that the elder is working on improvement. </a:t>
            </a:r>
            <a:endParaRPr lang="en-GB"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Material required: A thick mattress, a sturdy chair</a:t>
            </a:r>
            <a:endParaRPr lang="en-US" baseline="0" dirty="0"/>
          </a:p>
          <a:p>
            <a:endParaRPr lang="en-US" sz="1200" baseline="0" dirty="0"/>
          </a:p>
          <a:p>
            <a:r>
              <a:rPr lang="en-US" sz="1200" baseline="0" dirty="0"/>
              <a:t>If possible, arrange for two trained caregivers to demonstrate how to assist a person during and after a fall. </a:t>
            </a:r>
            <a:endParaRPr lang="en-US" sz="1200" baseline="0" dirty="0"/>
          </a:p>
          <a:p>
            <a:endParaRPr lang="en-US" sz="1200" baseline="0" dirty="0"/>
          </a:p>
          <a:p>
            <a:r>
              <a:rPr lang="en-US" sz="1200" baseline="0" dirty="0"/>
              <a:t>Next, invite participants in pairs to play the role of a caregiver and elderly person. Make sure the two participants at a time are both men or both women. </a:t>
            </a:r>
            <a:endParaRPr lang="en-US" sz="1200" baseline="0" dirty="0"/>
          </a:p>
          <a:p>
            <a:endParaRPr lang="en-US" sz="1200" baseline="0" dirty="0"/>
          </a:p>
          <a:p>
            <a:r>
              <a:rPr lang="en-US" sz="1200" baseline="0" dirty="0"/>
              <a:t>The person playing the part of the elder stands on the middle of the mattress and pretends to fall. The participant can choose the direction of fall. The participant playing caregiver needs to assist the elderly during the fall. </a:t>
            </a:r>
            <a:endParaRPr lang="en-US" sz="1200" baseline="0" dirty="0"/>
          </a:p>
          <a:p>
            <a:endParaRPr lang="en-US" sz="1200" baseline="0" dirty="0"/>
          </a:p>
          <a:p>
            <a:r>
              <a:rPr lang="en-US" sz="1200" baseline="0" dirty="0"/>
              <a:t>During this phase point out any attempt to grab the falling person. Also point out whether the caregiver has managed to support the falling person’s head or not.  </a:t>
            </a:r>
            <a:endParaRPr lang="en-US" sz="1200" baseline="0" dirty="0"/>
          </a:p>
          <a:p>
            <a:endParaRPr lang="en-US" sz="1200" baseline="0" dirty="0"/>
          </a:p>
          <a:p>
            <a:r>
              <a:rPr lang="en-US" sz="1200" baseline="0" dirty="0"/>
              <a:t>After the fall, the participant playing the elderly person can choose to be injured, able to get up without help or require help to get up. Depending on the situation, the person playing caregiver’s role needs to take appropriate action. </a:t>
            </a:r>
            <a:endParaRPr lang="en-US" sz="1200" baseline="0" dirty="0"/>
          </a:p>
          <a:p>
            <a:endParaRPr lang="en-US" sz="1200" dirty="0"/>
          </a:p>
          <a:p>
            <a:r>
              <a:rPr lang="en-US" sz="1200" dirty="0"/>
              <a:t>Point out any mistake in the caregiver’s actions in calling for emergency services (if the person is injured), correct way</a:t>
            </a:r>
            <a:r>
              <a:rPr lang="en-US" sz="1200" baseline="0" dirty="0"/>
              <a:t> of making the person get up (if the person can get up without help), or calling for additional help (if the person cannot get up without help).</a:t>
            </a:r>
            <a:r>
              <a:rPr lang="en-US" sz="1200" dirty="0"/>
              <a:t> </a:t>
            </a:r>
            <a:endParaRPr lang="en-US" sz="1200" dirty="0"/>
          </a:p>
          <a:p>
            <a:endParaRPr lang="en-US" sz="1200" dirty="0"/>
          </a:p>
          <a:p>
            <a:r>
              <a:rPr lang="en-US" sz="1200" dirty="0"/>
              <a:t>Ensure all participants get a turn to play the role of a caregiver.</a:t>
            </a: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sz="1200" dirty="0"/>
              <a:t> </a:t>
            </a:r>
            <a:r>
              <a:rPr lang="en-US" sz="2200" dirty="0"/>
              <a:t>If the elder is falling:</a:t>
            </a:r>
            <a:endParaRPr lang="en-US" sz="2200" dirty="0"/>
          </a:p>
          <a:p>
            <a:pPr lvl="1">
              <a:buFont typeface="Wingdings" panose="05000000000000000000" pitchFamily="2" charset="2"/>
              <a:buChar char="Ø"/>
            </a:pPr>
            <a:r>
              <a:rPr lang="en-US" sz="2200" dirty="0"/>
              <a:t>Support the elder’s head and </a:t>
            </a:r>
            <a:endParaRPr lang="en-US" sz="2200" dirty="0"/>
          </a:p>
          <a:p>
            <a:pPr lvl="1">
              <a:buFont typeface="Wingdings" panose="05000000000000000000" pitchFamily="2" charset="2"/>
              <a:buChar char="Ø"/>
            </a:pPr>
            <a:r>
              <a:rPr lang="en-US" sz="2200" dirty="0"/>
              <a:t>Let the elder fall against your body</a:t>
            </a:r>
            <a:endParaRPr lang="en-US" sz="2200" dirty="0"/>
          </a:p>
          <a:p>
            <a:pPr lvl="0"/>
            <a:r>
              <a:rPr lang="en-US" sz="2200" dirty="0"/>
              <a:t>If the elder falls:</a:t>
            </a:r>
            <a:endParaRPr lang="en-US" sz="2200" dirty="0"/>
          </a:p>
          <a:p>
            <a:pPr lvl="1">
              <a:buFont typeface="Wingdings" panose="05000000000000000000" pitchFamily="2" charset="2"/>
              <a:buChar char="Ø"/>
            </a:pPr>
            <a:r>
              <a:rPr lang="en-US" sz="2200" dirty="0"/>
              <a:t>Check for injury and bleeding</a:t>
            </a:r>
            <a:endParaRPr lang="en-US" sz="2200" dirty="0"/>
          </a:p>
          <a:p>
            <a:pPr lvl="1">
              <a:buFont typeface="Wingdings" panose="05000000000000000000" pitchFamily="2" charset="2"/>
              <a:buChar char="Ø"/>
            </a:pPr>
            <a:r>
              <a:rPr lang="en-US" sz="2200" dirty="0"/>
              <a:t>In case of injury, call emergency services</a:t>
            </a:r>
            <a:endParaRPr lang="en-US" sz="2200" dirty="0"/>
          </a:p>
          <a:p>
            <a:pPr lvl="1">
              <a:buFont typeface="Wingdings" panose="05000000000000000000" pitchFamily="2" charset="2"/>
              <a:buChar char="Ø"/>
            </a:pPr>
            <a:r>
              <a:rPr lang="en-US" sz="2200" dirty="0"/>
              <a:t>Do not hurry to get the elder up</a:t>
            </a:r>
            <a:endParaRPr lang="en-US" sz="2200" dirty="0"/>
          </a:p>
          <a:p>
            <a:pPr lvl="0"/>
            <a:r>
              <a:rPr lang="en-US" sz="2200" dirty="0"/>
              <a:t>If the elder can get up without help:</a:t>
            </a:r>
            <a:endParaRPr lang="en-US" sz="2200" dirty="0"/>
          </a:p>
          <a:p>
            <a:pPr lvl="1">
              <a:buFont typeface="Wingdings" panose="05000000000000000000" pitchFamily="2" charset="2"/>
              <a:buChar char="Ø"/>
            </a:pPr>
            <a:r>
              <a:rPr lang="en-US" sz="2200" dirty="0"/>
              <a:t>Ask the elder to roll to a side</a:t>
            </a:r>
            <a:endParaRPr lang="en-US" sz="2200" dirty="0"/>
          </a:p>
          <a:p>
            <a:pPr lvl="1">
              <a:buFont typeface="Wingdings" panose="05000000000000000000" pitchFamily="2" charset="2"/>
              <a:buChar char="Ø"/>
            </a:pPr>
            <a:r>
              <a:rPr lang="en-US" sz="2200" dirty="0"/>
              <a:t>Sit up in kneeling position</a:t>
            </a:r>
            <a:endParaRPr lang="en-US" sz="2200" dirty="0"/>
          </a:p>
          <a:p>
            <a:pPr lvl="1">
              <a:buFont typeface="Wingdings" panose="05000000000000000000" pitchFamily="2" charset="2"/>
              <a:buChar char="Ø"/>
            </a:pPr>
            <a:r>
              <a:rPr lang="en-US" sz="2200" dirty="0"/>
              <a:t>Get up using the support of a chair</a:t>
            </a:r>
            <a:endParaRPr lang="en-US" sz="2200" dirty="0"/>
          </a:p>
          <a:p>
            <a:pPr lvl="0"/>
            <a:r>
              <a:rPr lang="en-US" sz="2200" dirty="0"/>
              <a:t>Call another person for assistance if the elder cannot get up without help</a:t>
            </a:r>
            <a:endParaRPr lang="en-US" sz="2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baseline="0" dirty="0">
                <a:solidFill>
                  <a:schemeClr val="tx1"/>
                </a:solidFill>
                <a:latin typeface="+mn-lt"/>
                <a:ea typeface="+mn-ea"/>
                <a:cs typeface="+mn-cs"/>
              </a:rPr>
              <a:t>Q1. Should I help the elder even if the person wants to get up without any help?</a:t>
            </a:r>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Ans: You must respect the elder’s spirit of independence. Do not insist on helping the person. Guide the person in getting up safely as taught in the module. If you find the person is not being able to get up safely, offer your help again. If you are very sure the person will not be able to get up safely without help, explain the situation to the elder and get additional help.</a:t>
            </a:r>
            <a:endParaRPr lang="en-GB" sz="1200" kern="1200" baseline="0" dirty="0">
              <a:solidFill>
                <a:schemeClr val="tx1"/>
              </a:solidFill>
              <a:latin typeface="+mn-lt"/>
              <a:ea typeface="+mn-ea"/>
              <a:cs typeface="+mn-cs"/>
            </a:endParaRPr>
          </a:p>
          <a:p>
            <a:endParaRPr lang="en-GB"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Draw the attention of the participants to the collage images on the screen. The collage shows loose wires, an eye checkup, loose carpet on staircase, a grab bar, a man exercising and a poorly lit passage. Read the instruction on the screen aloud – Spot the risks! </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r>
              <a:rPr lang="en-US" baseline="0" dirty="0"/>
              <a:t>Explain that the participants have to identify the pictures which indicate a risk that may lead to a fall. Also the participants have to identify why a picture does or does not indicate a risk. </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r>
              <a:rPr lang="en-US" baseline="0" dirty="0"/>
              <a:t>Ask for responses from the participants. The objective is to make the participants identify the pictures as follows:</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Loose wires – Risk as a person’s foot can get entangled and the person can trip</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An eye checkup – Not a risk. Periodic eye-check are advised to maintain good eyesight and avoid falls</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Water on the floor – Risk as a person may slip and fall</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A grab bar – Not a risk. Grab bars are installed to provide extra support while getting up, sitting down and walking</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A man exercising – Not a risk. Regular exercise increases bone and muscle strength that can prevent a fall</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baseline="0" dirty="0"/>
              <a:t>A poorly lit passage – Risk as a person may not be able to see clearly and trip over something</a:t>
            </a:r>
            <a:endParaRPr lang="en-US"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panose="020B0604020202020204" pitchFamily="34" charset="0"/>
              <a:buChar char="•"/>
            </a:pPr>
            <a:r>
              <a:rPr lang="en-US" sz="1200" dirty="0"/>
              <a:t> To prevent the  elder from falling due to health reasons:</a:t>
            </a:r>
            <a:endParaRPr lang="en-US" sz="1200" dirty="0"/>
          </a:p>
          <a:p>
            <a:pPr marL="700405" lvl="0" indent="-361950">
              <a:buFont typeface="Wingdings" panose="05000000000000000000" pitchFamily="2" charset="2"/>
              <a:buChar char="Ø"/>
            </a:pPr>
            <a:r>
              <a:rPr lang="en-US" sz="1200" dirty="0"/>
              <a:t>Take the elder for regular eye checkup</a:t>
            </a:r>
            <a:endParaRPr lang="en-US" sz="1200" dirty="0"/>
          </a:p>
          <a:p>
            <a:pPr marL="700405" lvl="0" indent="-361950">
              <a:buFont typeface="Wingdings" panose="05000000000000000000" pitchFamily="2" charset="2"/>
              <a:buChar char="Ø"/>
            </a:pPr>
            <a:r>
              <a:rPr lang="en-US" sz="1200" dirty="0"/>
              <a:t>Include foods rich in Calcium in the elder’s diet</a:t>
            </a:r>
            <a:endParaRPr lang="en-US" sz="1200" dirty="0"/>
          </a:p>
          <a:p>
            <a:pPr marL="700405" lvl="0" indent="-361950">
              <a:buFont typeface="Wingdings" panose="05000000000000000000" pitchFamily="2" charset="2"/>
              <a:buChar char="Ø"/>
            </a:pPr>
            <a:r>
              <a:rPr lang="en-US" sz="1200" dirty="0"/>
              <a:t>Take the elder out in sunshine regularly </a:t>
            </a:r>
            <a:endParaRPr lang="en-US" sz="1200" dirty="0"/>
          </a:p>
          <a:p>
            <a:pPr marL="700405" lvl="0" indent="-361950">
              <a:buFont typeface="Wingdings" panose="05000000000000000000" pitchFamily="2" charset="2"/>
              <a:buChar char="Ø"/>
            </a:pPr>
            <a:r>
              <a:rPr lang="en-US" sz="1200" dirty="0"/>
              <a:t>Encourage the elder to exercise regularly</a:t>
            </a:r>
            <a:endParaRPr lang="en-US" sz="1200" dirty="0"/>
          </a:p>
          <a:p>
            <a:pPr marL="700405" lvl="0" indent="-361950">
              <a:buFont typeface="Wingdings" panose="05000000000000000000" pitchFamily="2" charset="2"/>
              <a:buChar char="Ø"/>
            </a:pPr>
            <a:r>
              <a:rPr lang="en-US" sz="1200" dirty="0"/>
              <a:t>Seek review of medications causing drowsiness – Side effects of some medicines can make the elder sleepy or have vertigo. This can make an elder lose</a:t>
            </a:r>
            <a:r>
              <a:rPr lang="en-US" sz="1200" baseline="0" dirty="0"/>
              <a:t> balance and fall.</a:t>
            </a:r>
            <a:endParaRPr lang="en-US" sz="1200" dirty="0"/>
          </a:p>
          <a:p>
            <a:pPr lvl="0">
              <a:buFont typeface="Arial" panose="020B0604020202020204" pitchFamily="34" charset="0"/>
              <a:buChar char="•"/>
            </a:pPr>
            <a:r>
              <a:rPr lang="en-US" sz="1200" dirty="0"/>
              <a:t> To prevent the elder from falling due to disorderly surroundings: </a:t>
            </a:r>
            <a:endParaRPr lang="en-US" sz="1200" dirty="0"/>
          </a:p>
          <a:p>
            <a:pPr marL="695325" lvl="0" indent="-357505">
              <a:buFont typeface="Wingdings" panose="05000000000000000000" pitchFamily="2" charset="2"/>
              <a:buChar char="Ø"/>
            </a:pPr>
            <a:r>
              <a:rPr lang="en-US" sz="1200" dirty="0"/>
              <a:t>Keep the house uncluttered</a:t>
            </a:r>
            <a:endParaRPr lang="en-US" sz="1200" dirty="0"/>
          </a:p>
          <a:p>
            <a:pPr marL="695325" lvl="0" indent="-357505">
              <a:buFont typeface="Wingdings" panose="05000000000000000000" pitchFamily="2" charset="2"/>
              <a:buChar char="Ø"/>
            </a:pPr>
            <a:r>
              <a:rPr lang="en-US" sz="1200" dirty="0"/>
              <a:t>Secure loose wires and cords</a:t>
            </a:r>
            <a:endParaRPr lang="en-US" sz="1200" dirty="0"/>
          </a:p>
          <a:p>
            <a:pPr marL="695325" lvl="0" indent="-357505">
              <a:buFont typeface="Wingdings" panose="05000000000000000000" pitchFamily="2" charset="2"/>
              <a:buChar char="Ø"/>
            </a:pPr>
            <a:r>
              <a:rPr lang="en-US" sz="1200" dirty="0"/>
              <a:t>Fix carpets and rugs to the floor</a:t>
            </a:r>
            <a:endParaRPr lang="en-US" sz="1200" dirty="0"/>
          </a:p>
          <a:p>
            <a:pPr marL="695325" lvl="0" indent="-357505">
              <a:buFont typeface="Wingdings" panose="05000000000000000000" pitchFamily="2" charset="2"/>
              <a:buChar char="Ø"/>
            </a:pPr>
            <a:r>
              <a:rPr lang="en-US" sz="1200" dirty="0"/>
              <a:t>Put brightly colored stickers on each step in a staircase</a:t>
            </a:r>
            <a:endParaRPr lang="en-US" sz="1200" dirty="0"/>
          </a:p>
          <a:p>
            <a:pPr marL="695325" lvl="0" indent="-357505">
              <a:buFont typeface="Wingdings" panose="05000000000000000000" pitchFamily="2" charset="2"/>
              <a:buChar char="Ø"/>
            </a:pPr>
            <a:r>
              <a:rPr lang="en-US" sz="1200" dirty="0"/>
              <a:t>Have grab bars installed in bathrooms and toilets</a:t>
            </a:r>
            <a:endParaRPr lang="en-US" sz="1200" dirty="0"/>
          </a:p>
          <a:p>
            <a:pPr marL="695325" lvl="0" indent="-357505">
              <a:buFont typeface="Wingdings" panose="05000000000000000000" pitchFamily="2" charset="2"/>
              <a:buChar char="Ø"/>
            </a:pPr>
            <a:r>
              <a:rPr lang="en-US" sz="1200" dirty="0"/>
              <a:t>Keep all areas of house well illuminated</a:t>
            </a:r>
            <a:endParaRPr lang="en-US" sz="1200" dirty="0"/>
          </a:p>
          <a:p>
            <a:pPr marL="695325" lvl="0" indent="-357505">
              <a:buFont typeface="Wingdings" panose="05000000000000000000" pitchFamily="2" charset="2"/>
              <a:buChar char="Ø"/>
            </a:pPr>
            <a:r>
              <a:rPr lang="en-US" sz="1200" dirty="0"/>
              <a:t>Have a bedside light installed for the elder</a:t>
            </a:r>
            <a:endParaRPr lang="en-US" sz="1200" dirty="0"/>
          </a:p>
          <a:p>
            <a:pPr marL="695325" lvl="0" indent="-357505">
              <a:buFont typeface="Wingdings" panose="05000000000000000000" pitchFamily="2" charset="2"/>
              <a:buChar char="Ø"/>
            </a:pPr>
            <a:r>
              <a:rPr lang="en-US" sz="1200" dirty="0"/>
              <a:t>Keep all things at a comfortable height for the elder</a:t>
            </a:r>
            <a:endParaRPr lang="hi-IN"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Q.1. What should I do if the elder</a:t>
            </a:r>
            <a:r>
              <a:rPr lang="en-GB" sz="1200" kern="1200" baseline="0" dirty="0">
                <a:solidFill>
                  <a:schemeClr val="tx1"/>
                </a:solidFill>
                <a:latin typeface="+mn-lt"/>
                <a:ea typeface="+mn-ea"/>
                <a:cs typeface="+mn-cs"/>
              </a:rPr>
              <a:t> under my care refuses my help, even when they are prone to falls?</a:t>
            </a:r>
            <a:endParaRPr lang="en-GB" sz="1200" kern="1200" baseline="0" dirty="0">
              <a:solidFill>
                <a:schemeClr val="tx1"/>
              </a:solidFill>
              <a:latin typeface="+mn-lt"/>
              <a:ea typeface="+mn-ea"/>
              <a:cs typeface="+mn-cs"/>
            </a:endParaRPr>
          </a:p>
          <a:p>
            <a:r>
              <a:rPr lang="en-GB" sz="1200" kern="1200" baseline="0" dirty="0">
                <a:solidFill>
                  <a:schemeClr val="tx1"/>
                </a:solidFill>
                <a:latin typeface="+mn-lt"/>
                <a:ea typeface="+mn-ea"/>
                <a:cs typeface="+mn-cs"/>
              </a:rPr>
              <a:t>Ans. The elder may be refusing to accept their susceptibility to falling. Do not force the elder to hold your hand; however, you must always stay nearby to help in case they need it.</a:t>
            </a:r>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participants are divided into</a:t>
            </a:r>
            <a:r>
              <a:rPr lang="en-US" sz="1200" baseline="0" dirty="0"/>
              <a:t> three groups. One person is made the elder from each group and another person is made the caregiver.</a:t>
            </a:r>
            <a:endParaRPr lang="en-US" sz="1200" baseline="0" dirty="0"/>
          </a:p>
          <a:p>
            <a:r>
              <a:rPr lang="en-US" sz="1200" baseline="0" dirty="0"/>
              <a:t>Group 1: The elder can walk independently without any walking aids.</a:t>
            </a:r>
            <a:endParaRPr lang="en-US" sz="1200" baseline="0" dirty="0"/>
          </a:p>
          <a:p>
            <a:r>
              <a:rPr lang="en-US" sz="1200" baseline="0" dirty="0"/>
              <a:t>Group 2: The elder uses a walking stick</a:t>
            </a:r>
            <a:endParaRPr lang="en-US" sz="1200" baseline="0" dirty="0"/>
          </a:p>
          <a:p>
            <a:r>
              <a:rPr lang="en-US" sz="1200" baseline="0" dirty="0"/>
              <a:t>Group 3: The elder uses a walker</a:t>
            </a:r>
            <a:endParaRPr lang="en-US" sz="1200" baseline="0" dirty="0"/>
          </a:p>
          <a:p>
            <a:endParaRPr lang="en-US" sz="1200" baseline="0" dirty="0"/>
          </a:p>
          <a:p>
            <a:r>
              <a:rPr lang="en-US" sz="1200" baseline="0" dirty="0"/>
              <a:t>The other people in the group provide feedback and inputs to the caregiver on what was done correctly and what was incorrect. </a:t>
            </a:r>
            <a:endParaRPr lang="en-US" sz="1200" baseline="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anose="05000000000000000000" pitchFamily="2" charset="2"/>
              <a:buChar char="Ø"/>
            </a:pPr>
            <a:r>
              <a:rPr lang="en-US" sz="1200" dirty="0"/>
              <a:t>Prevent the elder from falls – Elders</a:t>
            </a:r>
            <a:r>
              <a:rPr lang="en-US" sz="1200" baseline="0" dirty="0"/>
              <a:t> take much longer to recover from falls</a:t>
            </a:r>
            <a:endParaRPr lang="en-US" sz="1200"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200" dirty="0"/>
              <a:t>Conditions such as arthritis, spinal problems, muscular problems, and balance and coordination problems can restrict the elder’s ability to walk independently</a:t>
            </a:r>
            <a:endParaRPr lang="en-US" sz="1200" dirty="0"/>
          </a:p>
          <a:p>
            <a:pPr>
              <a:buFont typeface="Wingdings" panose="05000000000000000000" pitchFamily="2" charset="2"/>
              <a:buChar char="Ø"/>
            </a:pPr>
            <a:r>
              <a:rPr lang="en-US" sz="1200" dirty="0"/>
              <a:t>Explain to the elder that you will help them walk</a:t>
            </a:r>
            <a:endParaRPr lang="en-US" sz="1200" dirty="0"/>
          </a:p>
          <a:p>
            <a:pPr>
              <a:buFont typeface="Wingdings" panose="05000000000000000000" pitchFamily="2" charset="2"/>
              <a:buChar char="Ø"/>
            </a:pPr>
            <a:r>
              <a:rPr lang="en-US" sz="1200" dirty="0"/>
              <a:t>Ensure that the elder is wearing comfortable, non-skid, and proper fitting walking shoes</a:t>
            </a:r>
            <a:endParaRPr lang="en-US" sz="1200" dirty="0"/>
          </a:p>
          <a:p>
            <a:pPr marL="171450" lvl="0" indent="-171450">
              <a:buFont typeface="Wingdings" panose="05000000000000000000" pitchFamily="2" charset="2"/>
              <a:buChar char="Ø"/>
            </a:pPr>
            <a:r>
              <a:rPr lang="en-US" sz="1200" dirty="0"/>
              <a:t>Ensure that the surface is smooth and even so that the elder does not stumble or have to look down while walking</a:t>
            </a:r>
            <a:endParaRPr lang="en-US" sz="1200" dirty="0"/>
          </a:p>
          <a:p>
            <a:pPr marL="171450" lvl="0" indent="-171450">
              <a:buFont typeface="Wingdings" panose="05000000000000000000" pitchFamily="2" charset="2"/>
              <a:buChar char="Ø"/>
            </a:pPr>
            <a:r>
              <a:rPr lang="en-US" sz="1200" dirty="0"/>
              <a:t>Make sure that the elder has both feet firmly planted on the floor</a:t>
            </a:r>
            <a:endParaRPr lang="en-US" sz="1200" dirty="0"/>
          </a:p>
          <a:p>
            <a:pPr marL="171450" lvl="0" indent="-171450">
              <a:buFont typeface="Wingdings" panose="05000000000000000000" pitchFamily="2" charset="2"/>
              <a:buChar char="Ø"/>
            </a:pPr>
            <a:r>
              <a:rPr lang="en-US" sz="1200" dirty="0"/>
              <a:t>Walk behind and to one side of the elder; support the elder’s weaker side</a:t>
            </a:r>
            <a:endParaRPr lang="en-US" sz="120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sz="1200" dirty="0"/>
              <a:t>Let the elder set the pace – Do not hurry or</a:t>
            </a:r>
            <a:r>
              <a:rPr lang="en-US" sz="1200" baseline="0" dirty="0"/>
              <a:t> rush them</a:t>
            </a:r>
            <a:endParaRPr lang="en-US" sz="1200" dirty="0"/>
          </a:p>
          <a:p>
            <a:pPr marL="171450" lvl="0" indent="-171450">
              <a:buFont typeface="Wingdings" panose="05000000000000000000" pitchFamily="2" charset="2"/>
              <a:buChar char="Ø"/>
            </a:pPr>
            <a:endParaRPr lang="en-US" sz="1200" dirty="0"/>
          </a:p>
          <a:p>
            <a:pPr>
              <a:buFont typeface="Wingdings" panose="05000000000000000000" pitchFamily="2" charset="2"/>
              <a:buChar char="Ø"/>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lvl="0" indent="-171450">
              <a:buFont typeface="Wingdings" panose="05000000000000000000" pitchFamily="2" charset="2"/>
              <a:buChar char="Ø"/>
            </a:pPr>
            <a:r>
              <a:rPr lang="en-US" sz="1200" dirty="0"/>
              <a:t>If the elder does not have the strength or stability to support themselves, they might need to use a walking stick or cane</a:t>
            </a:r>
            <a:endParaRPr lang="en-US" sz="1200" dirty="0"/>
          </a:p>
          <a:p>
            <a:pPr marL="171450" lvl="0" indent="-171450">
              <a:buFont typeface="Wingdings" panose="05000000000000000000" pitchFamily="2" charset="2"/>
              <a:buChar char="Ø"/>
            </a:pPr>
            <a:r>
              <a:rPr lang="en-US" sz="1200" dirty="0"/>
              <a:t>If they require more support, they could use a walker</a:t>
            </a:r>
            <a:endParaRPr lang="en-US" sz="1200" dirty="0"/>
          </a:p>
          <a:p>
            <a:pPr marL="171450" lvl="0" indent="-171450">
              <a:buFont typeface="Wingdings" panose="05000000000000000000" pitchFamily="2" charset="2"/>
              <a:buChar char="Ø"/>
            </a:pPr>
            <a:r>
              <a:rPr lang="en-US" sz="1200" dirty="0"/>
              <a:t>When assisting an elder who is using a walker, ensure that the elder stays inside the frame of the walker</a:t>
            </a:r>
            <a:endParaRPr lang="en-US" sz="1200" dirty="0"/>
          </a:p>
          <a:p>
            <a:pPr marL="171450" lvl="0" indent="-171450">
              <a:buFont typeface="Wingdings" panose="05000000000000000000" pitchFamily="2" charset="2"/>
              <a:buChar char="Ø"/>
            </a:pPr>
            <a:r>
              <a:rPr lang="en-US" sz="1200" dirty="0"/>
              <a:t>If the elder needs a lot of support while walking, use a gait belt </a:t>
            </a:r>
            <a:endParaRPr lang="en-US" sz="1200" dirty="0"/>
          </a:p>
          <a:p>
            <a:pPr marL="171450" lvl="0" indent="-171450">
              <a:buFont typeface="Wingdings" panose="05000000000000000000" pitchFamily="2" charset="2"/>
              <a:buChar char="Ø"/>
            </a:pPr>
            <a:r>
              <a:rPr lang="en-US" sz="1200" dirty="0"/>
              <a:t>Maintain a firm grip on the gait belt</a:t>
            </a:r>
            <a:endParaRPr lang="en-US" sz="1200" dirty="0"/>
          </a:p>
          <a:p>
            <a:pPr marL="171450" lvl="0" indent="-171450">
              <a:buFont typeface="Wingdings" panose="05000000000000000000" pitchFamily="2" charset="2"/>
              <a:buChar char="Ø"/>
            </a:pPr>
            <a:r>
              <a:rPr lang="en-US" sz="1200" dirty="0"/>
              <a:t>Always be prepared for a fall</a:t>
            </a:r>
            <a:endParaRPr lang="en-US" sz="1200" dirty="0"/>
          </a:p>
          <a:p>
            <a:pPr marL="171450" lvl="0" indent="-171450">
              <a:buFont typeface="Wingdings" panose="05000000000000000000" pitchFamily="2" charset="2"/>
              <a:buChar char="Ø"/>
            </a:pPr>
            <a:r>
              <a:rPr lang="en-US" sz="1200" dirty="0"/>
              <a:t>Be observant; the elder might tire easily and only be able to handle short walks</a:t>
            </a:r>
            <a:endParaRPr lang="en-US" sz="1200" dirty="0"/>
          </a:p>
          <a:p>
            <a:pPr>
              <a:buFont typeface="Wingdings" panose="05000000000000000000" pitchFamily="2" charset="2"/>
              <a:buChar char="Ø"/>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GB" sz="1200" kern="1200" baseline="0" dirty="0">
                <a:solidFill>
                  <a:schemeClr val="tx1"/>
                </a:solidFill>
                <a:latin typeface="+mn-lt"/>
                <a:ea typeface="+mn-ea"/>
                <a:cs typeface="+mn-cs"/>
              </a:rPr>
              <a:t>FAQs</a:t>
            </a: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Q1. The elder refuses to let me hold them. They are comfortable using the walker. Can I let them walk independently?</a:t>
            </a:r>
            <a:endParaRPr lang="en-GB" sz="1200" kern="1200" baseline="0" dirty="0">
              <a:solidFill>
                <a:schemeClr val="tx1"/>
              </a:solidFill>
              <a:latin typeface="+mn-lt"/>
              <a:ea typeface="+mn-ea"/>
              <a:cs typeface="+mn-cs"/>
            </a:endParaRPr>
          </a:p>
          <a:p>
            <a:pPr marL="228600" indent="-228600">
              <a:buAutoNum type="alphaUcPeriod"/>
            </a:pPr>
            <a:r>
              <a:rPr lang="en-GB" sz="1200" kern="1200" baseline="0" dirty="0">
                <a:solidFill>
                  <a:schemeClr val="tx1"/>
                </a:solidFill>
                <a:latin typeface="+mn-lt"/>
                <a:ea typeface="+mn-ea"/>
                <a:cs typeface="+mn-cs"/>
              </a:rPr>
              <a:t>Since the elder is using a walker, there is always a concern that they might fall. You should walk on their weaker side to support them if needed.</a:t>
            </a:r>
            <a:endParaRPr lang="en-GB" sz="1200" kern="1200" baseline="0" dirty="0">
              <a:solidFill>
                <a:schemeClr val="tx1"/>
              </a:solidFill>
              <a:latin typeface="+mn-lt"/>
              <a:ea typeface="+mn-ea"/>
              <a:cs typeface="+mn-cs"/>
            </a:endParaRPr>
          </a:p>
          <a:p>
            <a:pPr marL="228600" indent="-228600">
              <a:buAutoNum type="alphaUcPeriod"/>
            </a:pP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Q2. There is a small hill around the elder’s house. Can I let them walk on that hill?</a:t>
            </a:r>
            <a:endParaRPr lang="en-GB" sz="1200" kern="1200" baseline="0" dirty="0">
              <a:solidFill>
                <a:schemeClr val="tx1"/>
              </a:solidFill>
              <a:latin typeface="+mn-lt"/>
              <a:ea typeface="+mn-ea"/>
              <a:cs typeface="+mn-cs"/>
            </a:endParaRPr>
          </a:p>
          <a:p>
            <a:pPr marL="228600" indent="-228600">
              <a:buAutoNum type="alphaUcPeriod"/>
            </a:pPr>
            <a:r>
              <a:rPr lang="en-GB" sz="1200" kern="1200" baseline="0" dirty="0">
                <a:solidFill>
                  <a:schemeClr val="tx1"/>
                </a:solidFill>
                <a:latin typeface="+mn-lt"/>
                <a:ea typeface="+mn-ea"/>
                <a:cs typeface="+mn-cs"/>
              </a:rPr>
              <a:t>Ideally, you should ensure that the elder walks on a smooth, even path. </a:t>
            </a:r>
            <a:endParaRPr lang="en-GB" sz="1200" kern="1200" baseline="0" dirty="0">
              <a:solidFill>
                <a:schemeClr val="tx1"/>
              </a:solidFill>
              <a:latin typeface="+mn-lt"/>
              <a:ea typeface="+mn-ea"/>
              <a:cs typeface="+mn-cs"/>
            </a:endParaRPr>
          </a:p>
          <a:p>
            <a:pPr marL="228600" indent="-228600">
              <a:buAutoNum type="alphaUcPeriod"/>
            </a:pP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Q3. The elder is extremely slow while walking. They stop to look at every single plant and thing on the road. Should I tell them to focus their attention on walking?</a:t>
            </a:r>
            <a:endParaRPr lang="en-GB" sz="1200" kern="1200" baseline="0" dirty="0">
              <a:solidFill>
                <a:schemeClr val="tx1"/>
              </a:solidFill>
              <a:latin typeface="+mn-lt"/>
              <a:ea typeface="+mn-ea"/>
              <a:cs typeface="+mn-cs"/>
            </a:endParaRPr>
          </a:p>
          <a:p>
            <a:pPr marL="228600" indent="-228600">
              <a:buNone/>
            </a:pPr>
            <a:r>
              <a:rPr lang="en-GB" sz="1200" kern="1200" baseline="0" dirty="0">
                <a:solidFill>
                  <a:schemeClr val="tx1"/>
                </a:solidFill>
                <a:latin typeface="+mn-lt"/>
                <a:ea typeface="+mn-ea"/>
                <a:cs typeface="+mn-cs"/>
              </a:rPr>
              <a:t>A. A walk is a method for the elder to relax. Do not force them to continue walking. Let them take their time as they walk.</a:t>
            </a:r>
            <a:endParaRPr lang="en-GB" sz="1200" kern="1200" baseline="0" dirty="0">
              <a:solidFill>
                <a:schemeClr val="tx1"/>
              </a:solidFill>
              <a:latin typeface="+mn-lt"/>
              <a:ea typeface="+mn-ea"/>
              <a:cs typeface="+mn-cs"/>
            </a:endParaRPr>
          </a:p>
          <a:p>
            <a:pPr marL="228600" indent="-228600">
              <a:buNone/>
            </a:pPr>
            <a:endParaRPr lang="en-GB"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SG" dirty="0"/>
          </a:p>
        </p:txBody>
      </p:sp>
      <p:sp>
        <p:nvSpPr>
          <p:cNvPr id="4" name="Slide Number Placeholder 3"/>
          <p:cNvSpPr>
            <a:spLocks noGrp="1"/>
          </p:cNvSpPr>
          <p:nvPr>
            <p:ph type="sldNum" sz="quarter" idx="10"/>
          </p:nvPr>
        </p:nvSpPr>
        <p:spPr/>
        <p:txBody>
          <a:bodyPr/>
          <a:lstStyle/>
          <a:p>
            <a:fld id="{5D0CB5AD-B5CB-4C3C-8863-2F6A9DA8C16B}" type="slidenum">
              <a:rPr lang="en-SG" smtClean="0"/>
            </a:fld>
            <a:endParaRPr lang="en-SG" dirty="0"/>
          </a:p>
        </p:txBody>
      </p:sp>
      <p:sp>
        <p:nvSpPr>
          <p:cNvPr id="5" name="Footer Placeholder 4"/>
          <p:cNvSpPr>
            <a:spLocks noGrp="1"/>
          </p:cNvSpPr>
          <p:nvPr>
            <p:ph type="ftr" sz="quarter" idx="11"/>
          </p:nvPr>
        </p:nvSpPr>
        <p:spPr/>
        <p:txBody>
          <a:bodyPr/>
          <a:lstStyle/>
          <a:p>
            <a:r>
              <a:rPr lang="en-SG"/>
              <a:t>Copyright iCare Life Pte. Ltd., Singapore 2016-17</a:t>
            </a:r>
            <a:endParaRPr lang="en-SG" dirty="0"/>
          </a:p>
        </p:txBody>
      </p:sp>
      <p:sp>
        <p:nvSpPr>
          <p:cNvPr id="6" name="Header Placeholder 5"/>
          <p:cNvSpPr>
            <a:spLocks noGrp="1"/>
          </p:cNvSpPr>
          <p:nvPr>
            <p:ph type="hdr" sz="quarter" idx="12"/>
          </p:nvPr>
        </p:nvSpPr>
        <p:spPr/>
        <p:txBody>
          <a:bodyPr/>
          <a:lstStyle/>
          <a:p>
            <a:r>
              <a:rPr lang="en-SG"/>
              <a:t>Trainers Notes</a:t>
            </a:r>
            <a:endParaRPr lang="en-SG"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a:t>To encourage independence in the elder:</a:t>
            </a:r>
            <a:endParaRPr lang="en-US" sz="1200" dirty="0"/>
          </a:p>
          <a:p>
            <a:pPr lvl="0">
              <a:buFont typeface="Arial" panose="020B0604020202020204" pitchFamily="34" charset="0"/>
              <a:buChar char="•"/>
            </a:pPr>
            <a:r>
              <a:rPr lang="en-US" sz="1200" dirty="0"/>
              <a:t> Play the role of a helper</a:t>
            </a:r>
            <a:endParaRPr lang="en-US" sz="1200" dirty="0"/>
          </a:p>
          <a:p>
            <a:pPr lvl="0">
              <a:buFont typeface="Arial" panose="020B0604020202020204" pitchFamily="34" charset="0"/>
              <a:buChar char="•"/>
            </a:pPr>
            <a:r>
              <a:rPr lang="en-US" sz="1200" dirty="0"/>
              <a:t> Control the urge to do everything for the elder</a:t>
            </a: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t> Arrange for appropriate devices to help the elder see, hear, and move better</a:t>
            </a:r>
            <a:r>
              <a:rPr lang="en-GB" sz="1200" baseline="0" dirty="0"/>
              <a:t> </a:t>
            </a:r>
            <a:r>
              <a:rPr lang="en-US" sz="1200" dirty="0"/>
              <a:t>– any equipment that helps an elder do something more easily is called an assistive device. For example spectacles that help an elder see better; hearing aid that helps an elder listen better; or a walking stick or walker that helps</a:t>
            </a:r>
            <a:r>
              <a:rPr lang="en-US" sz="1200" baseline="0" dirty="0"/>
              <a:t> an elder move without anybody else’s support</a:t>
            </a:r>
            <a:endParaRPr lang="en-US" sz="1200" dirty="0"/>
          </a:p>
          <a:p>
            <a:pPr lvl="0">
              <a:buFont typeface="Arial" panose="020B0604020202020204" pitchFamily="34" charset="0"/>
              <a:buChar char="•"/>
            </a:pPr>
            <a:r>
              <a:rPr lang="en-US" sz="1200" dirty="0"/>
              <a:t> Encourage the person to perform routine activities independently – routine activities include activities like washing hands, brushing, shaving, bathing</a:t>
            </a:r>
            <a:r>
              <a:rPr lang="en-US" sz="1200" baseline="0" dirty="0"/>
              <a:t> </a:t>
            </a:r>
            <a:r>
              <a:rPr lang="en-US" sz="1200" dirty="0"/>
              <a:t>and changing clothes</a:t>
            </a: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200" dirty="0"/>
              <a:t> Encourage the person to eat and serve food independently</a:t>
            </a:r>
            <a:endParaRPr lang="en-GB" sz="1200" dirty="0"/>
          </a:p>
          <a:p>
            <a:pPr lvl="0">
              <a:buFont typeface="Arial" panose="020B0604020202020204" pitchFamily="34" charset="0"/>
              <a:buChar char="•"/>
            </a:pPr>
            <a:r>
              <a:rPr lang="en-US" sz="1200" dirty="0"/>
              <a:t> Encourage the person to follow a hobby independently</a:t>
            </a:r>
            <a:endParaRPr lang="en-US" sz="1200" dirty="0"/>
          </a:p>
          <a:p>
            <a:pPr lvl="0">
              <a:buFont typeface="Arial" panose="020B0604020202020204" pitchFamily="34" charset="0"/>
              <a:buChar char="•"/>
            </a:pPr>
            <a:r>
              <a:rPr lang="en-US" sz="1200" dirty="0"/>
              <a:t> Make sure all things are kept at a comfortable height for the elder</a:t>
            </a:r>
            <a:endParaRPr lang="en-US" sz="1200" dirty="0"/>
          </a:p>
          <a:p>
            <a:pPr lvl="0">
              <a:buFont typeface="Arial" panose="020B0604020202020204" pitchFamily="34" charset="0"/>
              <a:buChar char="•"/>
            </a:pPr>
            <a:r>
              <a:rPr lang="en-US" sz="1200" dirty="0"/>
              <a:t> Ask for the elder’s opinion in taking everyday decisions</a:t>
            </a:r>
            <a:endParaRPr lang="en-US" sz="1200" dirty="0"/>
          </a:p>
          <a:p>
            <a:pPr lvl="0">
              <a:buFont typeface="Arial" panose="020B0604020202020204" pitchFamily="34" charset="0"/>
              <a:buChar char="•"/>
            </a:pPr>
            <a:r>
              <a:rPr lang="en-US" sz="1200" dirty="0"/>
              <a:t> Do not hurry the person to complete a task</a:t>
            </a:r>
            <a:endParaRPr lang="en-US" sz="1200" dirty="0"/>
          </a:p>
          <a:p>
            <a:pPr lvl="0">
              <a:buFont typeface="Arial" panose="020B0604020202020204" pitchFamily="34" charset="0"/>
              <a:buChar char="•"/>
            </a:pPr>
            <a:r>
              <a:rPr lang="en-US" sz="1200" dirty="0"/>
              <a:t> Be patient, encouraging, and appreciative</a:t>
            </a:r>
            <a:endParaRPr lang="hi-IN" sz="1200" dirty="0"/>
          </a:p>
          <a:p>
            <a:pPr marL="0" lvl="0" indent="0">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latin typeface="+mn-lt"/>
                <a:ea typeface="+mn-ea"/>
                <a:cs typeface="+mn-cs"/>
              </a:rPr>
              <a:t>Q1. Should I refuse to help the elder in order to encourage independence?</a:t>
            </a: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Ans: As a caregiver,</a:t>
            </a:r>
            <a:r>
              <a:rPr lang="en-GB" sz="1200" kern="1200" baseline="0" dirty="0">
                <a:solidFill>
                  <a:schemeClr val="tx1"/>
                </a:solidFill>
                <a:latin typeface="+mn-lt"/>
                <a:ea typeface="+mn-ea"/>
                <a:cs typeface="+mn-cs"/>
              </a:rPr>
              <a:t> your primary role is to take care of the elder. Therefore, you must never refuse to help the elder if the person requires your assistance. Independence should be encouraged, not forced. Assess what the person is comfortable doing and then encourage the person to do those things independently. However, always be around to help in case the elder needs it.</a:t>
            </a:r>
            <a:endParaRPr lang="en-GB" sz="1200" kern="1200" baseline="0" dirty="0">
              <a:solidFill>
                <a:schemeClr val="tx1"/>
              </a:solidFill>
              <a:latin typeface="+mn-lt"/>
              <a:ea typeface="+mn-ea"/>
              <a:cs typeface="+mn-cs"/>
            </a:endParaRPr>
          </a:p>
          <a:p>
            <a:endParaRPr lang="en-GB" sz="1200" kern="1200" baseline="0" dirty="0">
              <a:solidFill>
                <a:schemeClr val="tx1"/>
              </a:solidFill>
              <a:latin typeface="+mn-lt"/>
              <a:ea typeface="+mn-ea"/>
              <a:cs typeface="+mn-cs"/>
            </a:endParaRPr>
          </a:p>
          <a:p>
            <a:endParaRPr lang="en-GB"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9C4448-B535-4D1E-8418-9C9CCD49727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A5B5F30-9B46-4155-984A-38DC4F3DCBC9}" type="datetimeFigureOut">
              <a:rPr lang="en-IN" smtClean="0"/>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C7753ED-12F6-4B09-A57D-23DB00BD0763}" type="slidenum">
              <a:rPr lang="en-IN" smtClean="0"/>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09600" y="1600200"/>
            <a:ext cx="8229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dirty="0"/>
          </a:p>
        </p:txBody>
      </p:sp>
      <p:sp>
        <p:nvSpPr>
          <p:cNvPr id="8" name="Picture Placeholder 7"/>
          <p:cNvSpPr>
            <a:spLocks noGrp="1"/>
          </p:cNvSpPr>
          <p:nvPr>
            <p:ph type="pic" sz="quarter" idx="13"/>
          </p:nvPr>
        </p:nvSpPr>
        <p:spPr>
          <a:xfrm>
            <a:off x="1066800" y="6324600"/>
            <a:ext cx="609600" cy="1524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09600" y="1600200"/>
            <a:ext cx="8229600"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63000" y="6584950"/>
            <a:ext cx="381000" cy="273050"/>
          </a:xfrm>
          <a:prstGeom prst="rect">
            <a:avLst/>
          </a:prstGeom>
        </p:spPr>
        <p:txBody>
          <a:bodyPr/>
          <a:lstStyle>
            <a:lvl1pPr>
              <a:defRPr sz="1000">
                <a:solidFill>
                  <a:schemeClr val="tx1"/>
                </a:solidFill>
                <a:latin typeface="Helvetica" panose="020B0604020202020204" pitchFamily="34" charset="0"/>
              </a:defRPr>
            </a:lvl1pPr>
          </a:lstStyle>
          <a:p>
            <a:fld id="{6CD3CDDF-2271-4801-961C-0CBD5B08EFB9}" type="slidenum">
              <a:rPr lang="en-US" smtClean="0"/>
            </a:fld>
            <a:endParaRPr lang="en-US" dirty="0"/>
          </a:p>
        </p:txBody>
      </p:sp>
      <p:sp>
        <p:nvSpPr>
          <p:cNvPr id="8" name="Picture Placeholder 7"/>
          <p:cNvSpPr>
            <a:spLocks noGrp="1"/>
          </p:cNvSpPr>
          <p:nvPr>
            <p:ph type="pic" sz="quarter" idx="13"/>
          </p:nvPr>
        </p:nvSpPr>
        <p:spPr>
          <a:xfrm>
            <a:off x="1066800" y="6324600"/>
            <a:ext cx="609600" cy="152400"/>
          </a:xfr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6" name="Slide Number Placeholder 5"/>
          <p:cNvSpPr>
            <a:spLocks noGrp="1"/>
          </p:cNvSpPr>
          <p:nvPr>
            <p:ph type="sldNum" sz="quarter" idx="12"/>
          </p:nvPr>
        </p:nvSpPr>
        <p:spPr>
          <a:xfrm>
            <a:off x="8763000" y="6584951"/>
            <a:ext cx="381000" cy="273049"/>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Slide Number Placeholder 6"/>
          <p:cNvSpPr>
            <a:spLocks noGrp="1"/>
          </p:cNvSpPr>
          <p:nvPr>
            <p:ph type="sldNum" sz="quarter" idx="12"/>
          </p:nvPr>
        </p:nvSpPr>
        <p:spPr>
          <a:xfrm>
            <a:off x="8743950" y="6584951"/>
            <a:ext cx="381000" cy="273049"/>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63000" y="6584950"/>
            <a:ext cx="381000" cy="273050"/>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CD3CDDF-2271-4801-961C-0CBD5B08EFB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7" name="Slide Number Placeholder 6"/>
          <p:cNvSpPr>
            <a:spLocks noGrp="1"/>
          </p:cNvSpPr>
          <p:nvPr>
            <p:ph type="sldNum" sz="quarter" idx="12"/>
          </p:nvPr>
        </p:nvSpPr>
        <p:spPr>
          <a:xfrm>
            <a:off x="8763000" y="6584950"/>
            <a:ext cx="381000" cy="273050"/>
          </a:xfrm>
          <a:prstGeom prst="rect">
            <a:avLst/>
          </a:prstGeom>
        </p:spPr>
        <p:txBody>
          <a:bodyPr/>
          <a:lstStyle>
            <a:lvl1pPr>
              <a:defRPr sz="1000">
                <a:latin typeface="Helvetica" panose="020B0604020202020204" pitchFamily="34" charset="0"/>
              </a:defRPr>
            </a:lvl1pPr>
          </a:lstStyle>
          <a:p>
            <a:fld id="{6CD3CDDF-2271-4801-961C-0CBD5B08EFB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Rectangle 7"/>
          <p:cNvSpPr/>
          <p:nvPr userDrawn="1"/>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iCare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9" name="Straight Connector 8"/>
          <p:cNvCxnSpPr/>
          <p:nvPr userDrawn="1"/>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1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13.jpe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7.xml"/><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cstate="email"/>
          <a:stretch>
            <a:fillRect/>
          </a:stretch>
        </p:blipFill>
        <p:spPr>
          <a:xfrm>
            <a:off x="-32400" y="-27384"/>
            <a:ext cx="9189234" cy="6858000"/>
          </a:xfrm>
          <a:prstGeom prst="rect">
            <a:avLst/>
          </a:prstGeom>
        </p:spPr>
      </p:pic>
      <p:sp>
        <p:nvSpPr>
          <p:cNvPr id="5" name="Title Placeholder 1"/>
          <p:cNvSpPr txBox="1"/>
          <p:nvPr>
            <p:custDataLst>
              <p:tags r:id="rId2"/>
            </p:custDataLst>
          </p:nvPr>
        </p:nvSpPr>
        <p:spPr>
          <a:xfrm>
            <a:off x="-36512" y="548680"/>
            <a:ext cx="9180511" cy="720080"/>
          </a:xfrm>
          <a:prstGeom prst="rect">
            <a:avLst/>
          </a:prstGeom>
        </p:spPr>
        <p:txBody>
          <a:bodyPr vert="horz" lIns="91440" tIns="45720" rIns="91440" bIns="45720" rtlCol="0" anchor="t">
            <a:noAutofit/>
          </a:bodyPr>
          <a:lst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latin typeface="Helvetica" panose="020B0604020202020204" pitchFamily="34" charset="0"/>
                <a:cs typeface="Helvetica" panose="020B0604020202020204" pitchFamily="34" charset="0"/>
              </a:rPr>
              <a:t>Modules Summary Discussion – Q&amp;A</a:t>
            </a:r>
            <a:endParaRPr lang="en-GB" sz="3600" dirty="0">
              <a:latin typeface="Helvetica" panose="020B0604020202020204" pitchFamily="34" charset="0"/>
              <a:cs typeface="Helvetica" panose="020B0604020202020204" pitchFamily="34" charset="0"/>
            </a:endParaRPr>
          </a:p>
        </p:txBody>
      </p:sp>
      <p:sp>
        <p:nvSpPr>
          <p:cNvPr id="2" name="TextBox 1"/>
          <p:cNvSpPr txBox="1"/>
          <p:nvPr/>
        </p:nvSpPr>
        <p:spPr>
          <a:xfrm>
            <a:off x="-36513" y="6680260"/>
            <a:ext cx="9180511" cy="215444"/>
          </a:xfrm>
          <a:prstGeom prst="rect">
            <a:avLst/>
          </a:prstGeom>
          <a:noFill/>
        </p:spPr>
        <p:txBody>
          <a:bodyPr wrap="square" rtlCol="0">
            <a:spAutoFit/>
          </a:bodyPr>
          <a:lstStyle/>
          <a:p>
            <a:pPr algn="ctr"/>
            <a:r>
              <a:rPr lang="en-US" sz="800" b="1" dirty="0">
                <a:solidFill>
                  <a:schemeClr val="bg1"/>
                </a:solidFill>
                <a:latin typeface="Helvetica" panose="020B0604020202020204" pitchFamily="34" charset="0"/>
                <a:cs typeface="Helvetica" panose="020B0604020202020204" pitchFamily="34" charset="0"/>
              </a:rPr>
              <a:t>Private and Confidential</a:t>
            </a:r>
            <a:endParaRPr lang="en-IN" sz="800" b="1" dirty="0">
              <a:solidFill>
                <a:schemeClr val="bg1"/>
              </a:solidFill>
              <a:latin typeface="Helvetica" panose="020B0604020202020204" pitchFamily="34" charset="0"/>
              <a:cs typeface="Helvetica" panose="020B0604020202020204" pitchFamily="34" charset="0"/>
            </a:endParaRPr>
          </a:p>
        </p:txBody>
      </p:sp>
      <p:sp>
        <p:nvSpPr>
          <p:cNvPr id="7" name="Title Placeholder 1"/>
          <p:cNvSpPr txBox="1"/>
          <p:nvPr>
            <p:custDataLst>
              <p:tags r:id="rId3"/>
            </p:custDataLst>
          </p:nvPr>
        </p:nvSpPr>
        <p:spPr>
          <a:xfrm>
            <a:off x="35496" y="2780928"/>
            <a:ext cx="2352586" cy="720080"/>
          </a:xfrm>
          <a:prstGeom prst="rect">
            <a:avLst/>
          </a:prstGeom>
        </p:spPr>
        <p:txBody>
          <a:bodyPr vert="horz" lIns="91440" tIns="45720" rIns="91440" bIns="45720" rtlCol="0" anchor="t">
            <a:normAutofit/>
          </a:bodyPr>
          <a:lstStyle>
            <a:lvl1pPr algn="l" defTabSz="914400" rtl="0" eaLnBrk="1" latinLnBrk="0" hangingPunct="1">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ctr"/>
            <a:r>
              <a:rPr lang="en-GB" sz="3600" dirty="0">
                <a:latin typeface="Helvetica" panose="020B0604020202020204" pitchFamily="34" charset="0"/>
                <a:cs typeface="Helvetica" panose="020B0604020202020204" pitchFamily="34" charset="0"/>
              </a:rPr>
              <a:t>CR 5.4</a:t>
            </a:r>
            <a:endParaRPr lang="en-GB" sz="3600" dirty="0">
              <a:latin typeface="Helvetica" panose="020B0604020202020204" pitchFamily="34" charset="0"/>
              <a:cs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95400"/>
            <a:ext cx="8229600" cy="4525963"/>
          </a:xfrm>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286000"/>
            <a:ext cx="7560000" cy="1440000"/>
          </a:xfrm>
          <a:prstGeom prst="rect">
            <a:avLst/>
          </a:prstGeom>
        </p:spPr>
      </p:pic>
      <p:sp>
        <p:nvSpPr>
          <p:cNvPr id="12" name="Rectangle 11"/>
          <p:cNvSpPr/>
          <p:nvPr/>
        </p:nvSpPr>
        <p:spPr>
          <a:xfrm>
            <a:off x="844625" y="27656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Giving the Right of Choice</a:t>
            </a:r>
            <a:endParaRPr lang="en-US" sz="3000" b="1" dirty="0">
              <a:latin typeface="Helvetica" panose="020B0604020202020204" pitchFamily="34" charset="0"/>
              <a:cs typeface="Arial" panose="020B0604020202020204" pitchFamily="34" charset="0"/>
            </a:endParaRPr>
          </a:p>
        </p:txBody>
      </p:sp>
      <p:sp>
        <p:nvSpPr>
          <p:cNvPr id="9" name="TextBox 8"/>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Giving the Right of Choice</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sz="1000" dirty="0">
                <a:solidFill>
                  <a:schemeClr val="tx1"/>
                </a:solidFill>
                <a:latin typeface="Helvetica" panose="020B0604020202020204" pitchFamily="34" charset="0"/>
              </a:rPr>
              <a:t>11</a:t>
            </a:r>
            <a:endParaRPr lang="en-IN" sz="1000" dirty="0">
              <a:solidFill>
                <a:schemeClr val="tx1"/>
              </a:solidFill>
              <a:latin typeface="Helvetica" panose="020B0604020202020204" pitchFamily="34" charset="0"/>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7200" y="274638"/>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a:latin typeface="Helvetica" panose="020B0604020202020204" pitchFamily="34" charset="0"/>
              </a:rPr>
              <a:t>Post-Module Activity</a:t>
            </a:r>
            <a:endParaRPr lang="en-US" sz="3600" dirty="0">
              <a:latin typeface="Helvetica" panose="020B0604020202020204" pitchFamily="34" charset="0"/>
            </a:endParaRPr>
          </a:p>
        </p:txBody>
      </p:sp>
      <p:graphicFrame>
        <p:nvGraphicFramePr>
          <p:cNvPr id="7" name="Table 6"/>
          <p:cNvGraphicFramePr>
            <a:graphicFrameLocks noGrp="1"/>
          </p:cNvGraphicFramePr>
          <p:nvPr/>
        </p:nvGraphicFramePr>
        <p:xfrm>
          <a:off x="2895600" y="1447800"/>
          <a:ext cx="3505200" cy="4572000"/>
        </p:xfrm>
        <a:graphic>
          <a:graphicData uri="http://schemas.openxmlformats.org/drawingml/2006/table">
            <a:tbl>
              <a:tblPr firstRow="1" bandRow="1">
                <a:tableStyleId>{5C22544A-7EE6-4342-B048-85BDC9FD1C3A}</a:tableStyleId>
              </a:tblPr>
              <a:tblGrid>
                <a:gridCol w="3505200"/>
              </a:tblGrid>
              <a:tr h="457200">
                <a:tc>
                  <a:txBody>
                    <a:bodyPr/>
                    <a:lstStyle/>
                    <a:p>
                      <a:pPr algn="ctr"/>
                      <a:r>
                        <a:rPr lang="en-US" sz="2000" b="0" dirty="0">
                          <a:solidFill>
                            <a:schemeClr val="tx1"/>
                          </a:solidFill>
                          <a:latin typeface="Helvetica" panose="020B0604020202020204" pitchFamily="34" charset="0"/>
                        </a:rPr>
                        <a:t>Eat</a:t>
                      </a:r>
                      <a:endParaRPr lang="en-US" sz="2000" b="0" dirty="0">
                        <a:solidFill>
                          <a:schemeClr val="tx1"/>
                        </a:solidFill>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Read</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Wear</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Exercise</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Walk</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Sleep</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Watch TV</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Bathe</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Rest</a:t>
                      </a:r>
                      <a:endParaRPr lang="en-US" sz="2000" dirty="0">
                        <a:latin typeface="Helvetica" panose="020B0604020202020204" pitchFamily="34" charset="0"/>
                      </a:endParaRPr>
                    </a:p>
                  </a:txBody>
                  <a:tcPr>
                    <a:solidFill>
                      <a:schemeClr val="accent4">
                        <a:lumMod val="60000"/>
                        <a:lumOff val="40000"/>
                      </a:schemeClr>
                    </a:solidFill>
                  </a:tcPr>
                </a:tc>
              </a:tr>
              <a:tr h="457200">
                <a:tc>
                  <a:txBody>
                    <a:bodyPr/>
                    <a:lstStyle/>
                    <a:p>
                      <a:pPr algn="ctr"/>
                      <a:r>
                        <a:rPr lang="en-US" sz="2000" dirty="0">
                          <a:latin typeface="Helvetica" panose="020B0604020202020204" pitchFamily="34" charset="0"/>
                        </a:rPr>
                        <a:t>Go out</a:t>
                      </a:r>
                      <a:endParaRPr lang="en-US" sz="2000" dirty="0">
                        <a:latin typeface="Helvetica" panose="020B0604020202020204" pitchFamily="34" charset="0"/>
                      </a:endParaRPr>
                    </a:p>
                  </a:txBody>
                  <a:tcPr>
                    <a:solidFill>
                      <a:schemeClr val="accent4">
                        <a:lumMod val="60000"/>
                        <a:lumOff val="40000"/>
                      </a:schemeClr>
                    </a:solidFill>
                  </a:tcPr>
                </a:tc>
              </a:tr>
            </a:tbl>
          </a:graphicData>
        </a:graphic>
      </p:graphicFrame>
      <p:sp>
        <p:nvSpPr>
          <p:cNvPr id="8" name="TextBox 7"/>
          <p:cNvSpPr txBox="1"/>
          <p:nvPr/>
        </p:nvSpPr>
        <p:spPr>
          <a:xfrm rot="20487292">
            <a:off x="416857" y="2564805"/>
            <a:ext cx="1905000" cy="553998"/>
          </a:xfrm>
          <a:prstGeom prst="rect">
            <a:avLst/>
          </a:prstGeom>
          <a:noFill/>
        </p:spPr>
        <p:txBody>
          <a:bodyPr wrap="square" rtlCol="0">
            <a:spAutoFit/>
          </a:bodyPr>
          <a:lstStyle/>
          <a:p>
            <a:r>
              <a:rPr lang="en-US" sz="3000" dirty="0">
                <a:latin typeface="Helvetica" panose="020B0604020202020204" pitchFamily="34" charset="0"/>
              </a:rPr>
              <a:t>What</a:t>
            </a:r>
            <a:endParaRPr lang="en-US" sz="3000" dirty="0">
              <a:latin typeface="Helvetica" panose="020B0604020202020204" pitchFamily="34" charset="0"/>
            </a:endParaRPr>
          </a:p>
        </p:txBody>
      </p:sp>
      <p:sp>
        <p:nvSpPr>
          <p:cNvPr id="9" name="TextBox 8"/>
          <p:cNvSpPr txBox="1"/>
          <p:nvPr/>
        </p:nvSpPr>
        <p:spPr>
          <a:xfrm rot="20406385">
            <a:off x="455770" y="4637277"/>
            <a:ext cx="2340179" cy="553998"/>
          </a:xfrm>
          <a:prstGeom prst="rect">
            <a:avLst/>
          </a:prstGeom>
          <a:noFill/>
        </p:spPr>
        <p:txBody>
          <a:bodyPr wrap="square" rtlCol="0">
            <a:spAutoFit/>
          </a:bodyPr>
          <a:lstStyle/>
          <a:p>
            <a:r>
              <a:rPr lang="en-US" sz="3000" dirty="0">
                <a:latin typeface="Helvetica" panose="020B0604020202020204" pitchFamily="34" charset="0"/>
              </a:rPr>
              <a:t>Where</a:t>
            </a:r>
            <a:endParaRPr lang="en-US" sz="3000" dirty="0">
              <a:latin typeface="Helvetica" panose="020B0604020202020204" pitchFamily="34" charset="0"/>
            </a:endParaRPr>
          </a:p>
        </p:txBody>
      </p:sp>
      <p:sp>
        <p:nvSpPr>
          <p:cNvPr id="10" name="TextBox 9"/>
          <p:cNvSpPr txBox="1"/>
          <p:nvPr/>
        </p:nvSpPr>
        <p:spPr>
          <a:xfrm rot="20100639">
            <a:off x="6669200" y="2151941"/>
            <a:ext cx="2105095" cy="553998"/>
          </a:xfrm>
          <a:prstGeom prst="rect">
            <a:avLst/>
          </a:prstGeom>
          <a:noFill/>
        </p:spPr>
        <p:txBody>
          <a:bodyPr wrap="square" rtlCol="0">
            <a:spAutoFit/>
          </a:bodyPr>
          <a:lstStyle/>
          <a:p>
            <a:r>
              <a:rPr lang="en-US" sz="3000" dirty="0">
                <a:latin typeface="Helvetica" panose="020B0604020202020204" pitchFamily="34" charset="0"/>
              </a:rPr>
              <a:t>When</a:t>
            </a:r>
            <a:endParaRPr lang="en-US" sz="3000" dirty="0">
              <a:latin typeface="Helvetica" panose="020B0604020202020204" pitchFamily="34" charset="0"/>
            </a:endParaRPr>
          </a:p>
        </p:txBody>
      </p:sp>
      <p:sp>
        <p:nvSpPr>
          <p:cNvPr id="11" name="TextBox 10"/>
          <p:cNvSpPr txBox="1"/>
          <p:nvPr/>
        </p:nvSpPr>
        <p:spPr>
          <a:xfrm rot="20487292">
            <a:off x="6581487" y="4211369"/>
            <a:ext cx="2196543" cy="553998"/>
          </a:xfrm>
          <a:prstGeom prst="rect">
            <a:avLst/>
          </a:prstGeom>
          <a:noFill/>
        </p:spPr>
        <p:txBody>
          <a:bodyPr wrap="square" rtlCol="0">
            <a:spAutoFit/>
          </a:bodyPr>
          <a:lstStyle/>
          <a:p>
            <a:r>
              <a:rPr lang="en-US" sz="3000" dirty="0">
                <a:latin typeface="Helvetica" panose="020B0604020202020204" pitchFamily="34" charset="0"/>
              </a:rPr>
              <a:t>Which</a:t>
            </a:r>
            <a:endParaRPr lang="en-US" sz="3000" dirty="0">
              <a:latin typeface="Helvetica"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150"/>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4" name="Rectangle 3"/>
          <p:cNvSpPr/>
          <p:nvPr/>
        </p:nvSpPr>
        <p:spPr>
          <a:xfrm>
            <a:off x="781372" y="914400"/>
            <a:ext cx="8039100" cy="5447645"/>
          </a:xfrm>
          <a:prstGeom prst="rect">
            <a:avLst/>
          </a:prstGeom>
        </p:spPr>
        <p:txBody>
          <a:bodyPr wrap="square">
            <a:spAutoFit/>
          </a:bodyPr>
          <a:lstStyle/>
          <a:p>
            <a:pPr lvl="0"/>
            <a:r>
              <a:rPr lang="en-US" sz="2000" dirty="0">
                <a:latin typeface="Helvetica" panose="020B0604020202020204" pitchFamily="34" charset="0"/>
              </a:rPr>
              <a:t>To respect an elder’s right of choice:</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Avoid telling the elder what to do</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Ask for the elder’s opinion</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Let the elder choose what to eat and wear</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8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Allow the elder to make changes to daily routine</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Respect the elder’s right to refuse</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Never make fun of the elder’s choice</a:t>
            </a:r>
            <a:endParaRPr lang="en-US" sz="2000" dirty="0">
              <a:latin typeface="Helvetica" panose="020B0604020202020204" pitchFamily="34" charset="0"/>
            </a:endParaRPr>
          </a:p>
          <a:p>
            <a:pPr lvl="1">
              <a:buFont typeface="Wingdings" panose="05000000000000000000" pitchFamily="2" charset="2"/>
              <a:buChar char="Ø"/>
            </a:pPr>
            <a:endParaRPr lang="en-US" sz="2000" dirty="0">
              <a:latin typeface="Helvetica" panose="020B0604020202020204" pitchFamily="34" charset="0"/>
            </a:endParaRPr>
          </a:p>
          <a:p>
            <a:pPr lvl="0"/>
            <a:r>
              <a:rPr lang="en-US" sz="2000" dirty="0">
                <a:latin typeface="Helvetica" panose="020B0604020202020204" pitchFamily="34" charset="0"/>
              </a:rPr>
              <a:t>If the elder’s decision can endanger their safety:</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Caution the elder </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Stay respectful</a:t>
            </a:r>
            <a:endParaRPr lang="en-US" sz="2000" dirty="0">
              <a:latin typeface="Helvetica" panose="020B0604020202020204" pitchFamily="34" charset="0"/>
            </a:endParaRPr>
          </a:p>
          <a:p>
            <a:pPr marL="628650" lvl="1" indent="-171450">
              <a:buFont typeface="Wingdings" panose="05000000000000000000" pitchFamily="2" charset="2"/>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Persuade the elder to change the decision</a:t>
            </a:r>
            <a:endParaRPr lang="en-US" sz="2000" dirty="0">
              <a:latin typeface="Helvetica"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3000" dirty="0"/>
          </a:p>
          <a:p>
            <a:endParaRPr lang="en-US" sz="3000" dirty="0"/>
          </a:p>
          <a:p>
            <a:endParaRPr lang="en-US" sz="3000" dirty="0"/>
          </a:p>
          <a:p>
            <a:pPr marL="0" indent="0">
              <a:buNone/>
            </a:pPr>
            <a:endParaRPr lang="en-US" sz="3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56002"/>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Handling Disagreements with the Elder</a:t>
            </a:r>
            <a:endParaRPr lang="en-US" sz="3000" b="1" dirty="0">
              <a:latin typeface="Helvetica" panose="020B0604020202020204" pitchFamily="34" charset="0"/>
              <a:cs typeface="Arial" panose="020B0604020202020204" pitchFamily="34" charset="0"/>
            </a:endParaRPr>
          </a:p>
        </p:txBody>
      </p:sp>
      <p:sp>
        <p:nvSpPr>
          <p:cNvPr id="13" name="TextBox 12"/>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Handling Disagreements with the Elder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4780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itle 1"/>
          <p:cNvSpPr txBox="1"/>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rPr>
              <a:t>Post-Module Activity</a:t>
            </a:r>
            <a:endParaRPr lang="en-US" sz="3000" dirty="0">
              <a:latin typeface="Helvetica" panose="020B0604020202020204" pitchFamily="34" charset="0"/>
            </a:endParaRPr>
          </a:p>
        </p:txBody>
      </p:sp>
      <p:sp>
        <p:nvSpPr>
          <p:cNvPr id="9" name="TextBox 8"/>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16</a:t>
            </a:r>
            <a:endParaRPr lang="en-IN" sz="1000" dirty="0">
              <a:latin typeface="Helvetica" panose="020B0604020202020204" pitchFamily="34" charset="0"/>
              <a:cs typeface="Helvetica" panose="020B0604020202020204" pitchFamily="34" charset="0"/>
            </a:endParaRPr>
          </a:p>
        </p:txBody>
      </p:sp>
      <p:sp>
        <p:nvSpPr>
          <p:cNvPr id="13" name="Title 1"/>
          <p:cNvSpPr txBox="1"/>
          <p:nvPr/>
        </p:nvSpPr>
        <p:spPr>
          <a:xfrm>
            <a:off x="611387" y="3444081"/>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a:latin typeface="Helvetica" panose="020B0604020202020204" pitchFamily="34" charset="0"/>
                <a:cs typeface="Helvetica" panose="020B0604020202020204" pitchFamily="34" charset="0"/>
              </a:rPr>
              <a:t>Resolve the Disagreement</a:t>
            </a:r>
            <a:endParaRPr lang="en-US" sz="3000" dirty="0">
              <a:latin typeface="Helvetica" panose="020B0604020202020204" pitchFamily="34" charset="0"/>
              <a:cs typeface="Helvetica"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6" name="Content Placeholder 2"/>
          <p:cNvSpPr>
            <a:spLocks noGrp="1"/>
          </p:cNvSpPr>
          <p:nvPr>
            <p:ph idx="1"/>
          </p:nvPr>
        </p:nvSpPr>
        <p:spPr>
          <a:xfrm>
            <a:off x="368968" y="990600"/>
            <a:ext cx="8534400" cy="4906963"/>
          </a:xfrm>
        </p:spPr>
        <p:txBody>
          <a:bodyPr>
            <a:noAutofit/>
          </a:bodyPr>
          <a:lstStyle/>
          <a:p>
            <a:pPr lvl="0"/>
            <a:r>
              <a:rPr lang="en-US" sz="2000" dirty="0">
                <a:latin typeface="Helvetica" panose="020B0604020202020204" pitchFamily="34" charset="0"/>
              </a:rPr>
              <a:t>To resolve a disagreement with an elder:</a:t>
            </a:r>
            <a:endParaRPr lang="en-US" sz="2000" dirty="0">
              <a:latin typeface="Helvetica" panose="020B0604020202020204" pitchFamily="34" charset="0"/>
            </a:endParaRPr>
          </a:p>
          <a:p>
            <a:pPr lvl="0"/>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Find out why the elder disagrees with you</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Listen to the elder patiently and without bias and never ridicule the elder’s point of view</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State your concerns tactfully and respectfully</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Keep calm and use appropriate body language</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Find an amicable solution</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Convince the elder that you have the person’s best interest in mind</a:t>
            </a:r>
            <a:endParaRPr lang="en-US" sz="2000" dirty="0">
              <a:latin typeface="Helvetica" panose="020B0604020202020204" pitchFamily="34" charset="0"/>
            </a:endParaRPr>
          </a:p>
          <a:p>
            <a:pPr lvl="1">
              <a:buFont typeface="Wingdings" panose="05000000000000000000" pitchFamily="2" charset="2"/>
              <a:buChar char="§"/>
            </a:pPr>
            <a:endParaRPr lang="en-US" sz="1000" dirty="0">
              <a:latin typeface="Helvetica" panose="020B0604020202020204" pitchFamily="34" charset="0"/>
            </a:endParaRPr>
          </a:p>
          <a:p>
            <a:pPr lvl="1">
              <a:buFont typeface="Wingdings" panose="05000000000000000000" pitchFamily="2" charset="2"/>
              <a:buChar char="§"/>
            </a:pPr>
            <a:r>
              <a:rPr lang="en-US" sz="2000" dirty="0">
                <a:latin typeface="Helvetica" panose="020B0604020202020204" pitchFamily="34" charset="0"/>
              </a:rPr>
              <a:t>Do not make the person feel that you have won the argument; instead, end the discussion on a positive note</a:t>
            </a:r>
            <a:endParaRPr lang="en-US" sz="2000" dirty="0">
              <a:latin typeface="Helvetica" panose="020B0604020202020204" pitchFamily="34" charset="0"/>
            </a:endParaRPr>
          </a:p>
          <a:p>
            <a:endParaRPr lang="en-US" sz="2000" dirty="0">
              <a:latin typeface="Helvetica"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18</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18" name="Picture 17"/>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304800" y="2797200"/>
            <a:ext cx="8534400" cy="1440000"/>
          </a:xfrm>
          <a:prstGeom prst="rect">
            <a:avLst/>
          </a:prstGeom>
        </p:spPr>
      </p:pic>
      <p:sp>
        <p:nvSpPr>
          <p:cNvPr id="19" name="Rectangle 18"/>
          <p:cNvSpPr/>
          <p:nvPr/>
        </p:nvSpPr>
        <p:spPr>
          <a:xfrm>
            <a:off x="609600" y="3215640"/>
            <a:ext cx="8077200" cy="553998"/>
          </a:xfrm>
          <a:prstGeom prst="rect">
            <a:avLst/>
          </a:prstGeom>
        </p:spPr>
        <p:txBody>
          <a:bodyPr wrap="square">
            <a:spAutoFit/>
          </a:bodyPr>
          <a:lstStyle/>
          <a:p>
            <a:pPr algn="ctr"/>
            <a:r>
              <a:rPr lang="en-US" sz="3000" b="1" dirty="0">
                <a:latin typeface="Helvetica" panose="020B0604020202020204" pitchFamily="34" charset="0"/>
                <a:cs typeface="Helvetica" panose="020B0604020202020204" pitchFamily="34" charset="0"/>
              </a:rPr>
              <a:t>Respecting the Elders Dignity</a:t>
            </a:r>
            <a:endParaRPr lang="en-US" sz="3000" b="1" dirty="0">
              <a:latin typeface="Helvetica" panose="020B0604020202020204" pitchFamily="34" charset="0"/>
              <a:cs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Handling disrespectful behavior</a:t>
            </a:r>
            <a:endParaRPr lang="en-US" sz="3000" b="1" dirty="0">
              <a:latin typeface="Helvetica" panose="020B0604020202020204" pitchFamily="34" charset="0"/>
              <a:cs typeface="Arial" panose="020B0604020202020204" pitchFamily="34" charset="0"/>
            </a:endParaRPr>
          </a:p>
        </p:txBody>
      </p: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19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Handling disrespectful Behavior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400117"/>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21</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2" name="Title 1"/>
          <p:cNvSpPr txBox="1"/>
          <p:nvPr/>
        </p:nvSpPr>
        <p:spPr>
          <a:xfrm>
            <a:off x="457200" y="266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rPr>
              <a:t>Post-Module Activity</a:t>
            </a:r>
            <a:endParaRPr lang="en-US" sz="3000" dirty="0">
              <a:latin typeface="Helvetica" panose="020B0604020202020204" pitchFamily="34" charset="0"/>
            </a:endParaRPr>
          </a:p>
        </p:txBody>
      </p:sp>
      <p:sp>
        <p:nvSpPr>
          <p:cNvPr id="7" name="Rectangle 6"/>
          <p:cNvSpPr/>
          <p:nvPr/>
        </p:nvSpPr>
        <p:spPr>
          <a:xfrm>
            <a:off x="838200" y="1424723"/>
            <a:ext cx="7467600" cy="4247317"/>
          </a:xfrm>
          <a:prstGeom prst="rect">
            <a:avLst/>
          </a:prstGeom>
        </p:spPr>
        <p:txBody>
          <a:bodyPr wrap="square">
            <a:spAutoFit/>
          </a:bodyPr>
          <a:lstStyle/>
          <a:p>
            <a:pPr algn="ctr"/>
            <a:r>
              <a:rPr lang="en-US" sz="3000" dirty="0">
                <a:latin typeface="Helvetica" panose="020B0604020202020204" pitchFamily="34" charset="0"/>
                <a:cs typeface="Arial" panose="020B0604020202020204" pitchFamily="34" charset="0"/>
              </a:rPr>
              <a:t>My Story</a:t>
            </a:r>
            <a:endParaRPr lang="en-US" sz="3000" dirty="0">
              <a:latin typeface="Helvetica" panose="020B0604020202020204" pitchFamily="34" charset="0"/>
              <a:cs typeface="Arial" panose="020B0604020202020204" pitchFamily="34" charset="0"/>
            </a:endParaRPr>
          </a:p>
          <a:p>
            <a:pPr algn="ctr"/>
            <a:endParaRPr lang="en-US" sz="3000" dirty="0">
              <a:latin typeface="Helvetica" panose="020B0604020202020204" pitchFamily="34" charset="0"/>
              <a:cs typeface="Arial" panose="020B0604020202020204" pitchFamily="34" charset="0"/>
            </a:endParaRPr>
          </a:p>
          <a:p>
            <a:pPr algn="ctr"/>
            <a:endParaRPr lang="en-US" sz="3000" dirty="0">
              <a:latin typeface="Helvetica" panose="020B0604020202020204" pitchFamily="34" charset="0"/>
              <a:cs typeface="Arial" panose="020B0604020202020204" pitchFamily="34" charset="0"/>
            </a:endParaRPr>
          </a:p>
          <a:p>
            <a:pPr algn="ctr"/>
            <a:r>
              <a:rPr lang="en-US" sz="3000" dirty="0">
                <a:latin typeface="Helvetica" panose="020B0604020202020204" pitchFamily="34" charset="0"/>
                <a:cs typeface="Arial" panose="020B0604020202020204" pitchFamily="34" charset="0"/>
              </a:rPr>
              <a:t>Yesterday the Elder under my Care treated me disrespectfully</a:t>
            </a:r>
            <a:endParaRPr lang="en-US" sz="3000" dirty="0">
              <a:latin typeface="Helvetica" panose="020B0604020202020204" pitchFamily="34" charset="0"/>
              <a:cs typeface="Arial" panose="020B0604020202020204" pitchFamily="34" charset="0"/>
            </a:endParaRPr>
          </a:p>
          <a:p>
            <a:pPr algn="ctr"/>
            <a:endParaRPr lang="en-US" sz="3000" dirty="0">
              <a:latin typeface="Helvetica" panose="020B0604020202020204" pitchFamily="34" charset="0"/>
              <a:cs typeface="Arial" panose="020B0604020202020204" pitchFamily="34" charset="0"/>
            </a:endParaRPr>
          </a:p>
          <a:p>
            <a:pPr algn="ctr"/>
            <a:endParaRPr lang="en-US" sz="3000" dirty="0">
              <a:latin typeface="Helvetica" panose="020B0604020202020204" pitchFamily="34" charset="0"/>
              <a:cs typeface="Arial" panose="020B0604020202020204" pitchFamily="34" charset="0"/>
            </a:endParaRPr>
          </a:p>
          <a:p>
            <a:pPr algn="ctr"/>
            <a:endParaRPr lang="en-US" sz="3000" dirty="0">
              <a:latin typeface="Helvetica" panose="020B0604020202020204" pitchFamily="34" charset="0"/>
              <a:cs typeface="Arial" panose="020B0604020202020204" pitchFamily="34" charset="0"/>
            </a:endParaRPr>
          </a:p>
          <a:p>
            <a:pPr algn="ctr"/>
            <a:r>
              <a:rPr lang="en-US" sz="3000" dirty="0">
                <a:latin typeface="Helvetica" panose="020B0604020202020204" pitchFamily="34" charset="0"/>
                <a:cs typeface="Arial" panose="020B0604020202020204" pitchFamily="34" charset="0"/>
              </a:rPr>
              <a:t>….Everything ended well ultimately</a:t>
            </a:r>
            <a:endParaRPr lang="en-US" sz="3000" dirty="0">
              <a:latin typeface="Helvetica"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152401" y="1155442"/>
            <a:ext cx="8839199" cy="5016758"/>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Stress and frustration, a new illness or medicine, and anger towards you or others, are some of the reasons for disrespectful behavior </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1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To correct disrespectful behavior:</a:t>
            </a:r>
            <a:endParaRPr lang="en-US" sz="2000" dirty="0">
              <a:latin typeface="Helvetica" panose="020B0604020202020204" pitchFamily="34" charset="0"/>
            </a:endParaRPr>
          </a:p>
          <a:p>
            <a:pPr lvl="0"/>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Ask what has offended the elder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Apologize if you have made a mistake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Arrange for a checkup or review of medication</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Tell the elder you find the behavior disrespectful</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Set a clear boundary for the behavior you expect</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To keep your emotions in control:</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1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Be prepared to expect any kind of odd behavior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Do not take the disrespect personally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Find ways to control your anger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Never ignore disrespectful behavior</a:t>
            </a:r>
            <a:endParaRPr lang="en-US" sz="2000" dirty="0">
              <a:latin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a:xfrm>
            <a:off x="609600" y="1600200"/>
            <a:ext cx="82296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a:p>
          <a:p>
            <a:endParaRPr lang="en-US" sz="2000"/>
          </a:p>
          <a:p>
            <a:endParaRPr lang="en-US" sz="2000"/>
          </a:p>
          <a:p>
            <a:pPr marL="0" indent="0">
              <a:buFont typeface="Arial" panose="020B0604020202020204" pitchFamily="34" charset="0"/>
              <a:buNone/>
            </a:pPr>
            <a:endParaRPr lang="en-US" sz="2000" dirty="0"/>
          </a:p>
        </p:txBody>
      </p:sp>
      <p:pic>
        <p:nvPicPr>
          <p:cNvPr id="7" name="Picture 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838200" y="2362200"/>
            <a:ext cx="7560000" cy="1440000"/>
          </a:xfrm>
          <a:prstGeom prst="rect">
            <a:avLst/>
          </a:prstGeom>
        </p:spPr>
      </p:pic>
      <p:sp>
        <p:nvSpPr>
          <p:cNvPr id="8" name="Rectangle 7"/>
          <p:cNvSpPr/>
          <p:nvPr/>
        </p:nvSpPr>
        <p:spPr>
          <a:xfrm>
            <a:off x="890825" y="2841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Shaving the Elder</a:t>
            </a:r>
            <a:endParaRPr lang="en-US" sz="3000" b="1" dirty="0">
              <a:latin typeface="Helvetica" panose="020B0604020202020204" pitchFamily="34" charset="0"/>
              <a:cs typeface="Arial" panose="020B0604020202020204" pitchFamily="34" charset="0"/>
            </a:endParaRPr>
          </a:p>
        </p:txBody>
      </p:sp>
      <p:sp>
        <p:nvSpPr>
          <p:cNvPr id="9" name="Rectangle 8"/>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0" name="Straight Connector 9"/>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820472" y="6597352"/>
            <a:ext cx="325730"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24</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pPr>
              <a:buSzPct val="25000"/>
            </a:pPr>
            <a:r>
              <a:rPr lang="en-US" sz="3600" b="1" dirty="0">
                <a:solidFill>
                  <a:schemeClr val="lt1"/>
                </a:solidFill>
                <a:latin typeface="Helvetica Neue"/>
                <a:ea typeface="Helvetica Neue"/>
                <a:cs typeface="Helvetica Neue"/>
              </a:rPr>
              <a:t>Shaving the Elder</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sp>
        <p:nvSpPr>
          <p:cNvPr id="10" name="TextBox 9"/>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25</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sp>
        <p:nvSpPr>
          <p:cNvPr id="9" name="TextBox 8"/>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2" name="Title 1"/>
          <p:cNvSpPr txBox="1"/>
          <p:nvPr/>
        </p:nvSpPr>
        <p:spPr>
          <a:xfrm>
            <a:off x="457200" y="266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rPr>
              <a:t>Post-Module Activity</a:t>
            </a:r>
            <a:endParaRPr lang="en-US" sz="3000" dirty="0">
              <a:latin typeface="Helvetica" panose="020B0604020202020204" pitchFamily="34" charset="0"/>
            </a:endParaRPr>
          </a:p>
        </p:txBody>
      </p:sp>
      <p:sp>
        <p:nvSpPr>
          <p:cNvPr id="7" name="Rectangle 6"/>
          <p:cNvSpPr/>
          <p:nvPr/>
        </p:nvSpPr>
        <p:spPr>
          <a:xfrm>
            <a:off x="838200" y="3352800"/>
            <a:ext cx="7467600" cy="553998"/>
          </a:xfrm>
          <a:prstGeom prst="rect">
            <a:avLst/>
          </a:prstGeom>
        </p:spPr>
        <p:txBody>
          <a:bodyPr wrap="square">
            <a:spAutoFit/>
          </a:bodyPr>
          <a:lstStyle/>
          <a:p>
            <a:pPr algn="ctr"/>
            <a:r>
              <a:rPr lang="en-US" sz="3000" dirty="0">
                <a:latin typeface="Helvetica" panose="020B0604020202020204" pitchFamily="34" charset="0"/>
                <a:cs typeface="Arial" panose="020B0604020202020204" pitchFamily="34" charset="0"/>
              </a:rPr>
              <a:t>Practical Training</a:t>
            </a:r>
            <a:endParaRPr lang="en-US" sz="3000" dirty="0">
              <a:latin typeface="Helvetica"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152401" y="1155442"/>
            <a:ext cx="8839199"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To shave the elder, you need:</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Shaving foam, shaving cream, gel, or pre-shave lotion</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Electric razor or safety razor </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 shaving brush</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 basin of water </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Aftershave lotion</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 thick towel </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 hand towel</a:t>
            </a:r>
            <a:endParaRPr lang="en-US" sz="2000" dirty="0">
              <a:latin typeface="Helvetica"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28</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1" y="914400"/>
            <a:ext cx="8610600" cy="5016758"/>
          </a:xfrm>
          <a:prstGeom prst="rect">
            <a:avLst/>
          </a:prstGeom>
        </p:spPr>
        <p:txBody>
          <a:bodyPr wrap="square">
            <a:spAutoFit/>
          </a:bodyPr>
          <a:lstStyle/>
          <a:p>
            <a:pPr lvl="0"/>
            <a:r>
              <a:rPr lang="en-US" sz="2000" dirty="0">
                <a:latin typeface="Helvetica" panose="020B0604020202020204" pitchFamily="34" charset="0"/>
              </a:rPr>
              <a:t>To shave the elder:</a:t>
            </a:r>
            <a:endParaRPr lang="en-US" sz="2000" dirty="0">
              <a:latin typeface="Helvetica" panose="020B0604020202020204" pitchFamily="34" charset="0"/>
            </a:endParaRPr>
          </a:p>
          <a:p>
            <a:pPr lvl="0"/>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Moisten the elder’s beard using warm water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Lather the elder’s face </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Shave down the cheeks towards chin </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Shave up from the base of the neck towards chin</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Rinse safety razor after each stroke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Wipe off extra lather using the hand towel</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Apply aftershave lotion</a:t>
            </a:r>
            <a:endParaRPr lang="en-US" sz="2000" dirty="0">
              <a:latin typeface="Helvetica" panose="020B0604020202020204" pitchFamily="34" charset="0"/>
            </a:endParaRPr>
          </a:p>
          <a:p>
            <a:pPr lvl="0"/>
            <a:endParaRPr lang="en-US" sz="2000" dirty="0">
              <a:latin typeface="Helvetica" panose="020B0604020202020204" pitchFamily="34" charset="0"/>
            </a:endParaRPr>
          </a:p>
          <a:p>
            <a:pPr lvl="0"/>
            <a:r>
              <a:rPr lang="en-US" sz="2000" dirty="0">
                <a:latin typeface="Helvetica" panose="020B0604020202020204" pitchFamily="34" charset="0"/>
              </a:rPr>
              <a:t>While shaving the elder: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Make the elder wear dentures if the elder uses them normally </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Hold the elder’s skin taut before each stroke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Use short strokes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Apply gentle pressure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Apply pressure using a tissue to stop bleeding from nicks and cuts</a:t>
            </a:r>
            <a:endParaRPr lang="en-US" sz="2000" dirty="0">
              <a:latin typeface="Helvetica"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1558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1558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Shape 357"/>
          <p:cNvSpPr/>
          <p:nvPr/>
        </p:nvSpPr>
        <p:spPr>
          <a:xfrm>
            <a:off x="0" y="38100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25" name="Shape 358"/>
          <p:cNvSpPr/>
          <p:nvPr/>
        </p:nvSpPr>
        <p:spPr>
          <a:xfrm>
            <a:off x="614858" y="38100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26" name="Shape 359"/>
          <p:cNvSpPr txBox="1"/>
          <p:nvPr/>
        </p:nvSpPr>
        <p:spPr>
          <a:xfrm>
            <a:off x="614859" y="38100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pPr>
              <a:buSzPct val="25000"/>
            </a:pPr>
            <a:r>
              <a:rPr lang="en-US" sz="3600" b="1" dirty="0">
                <a:solidFill>
                  <a:schemeClr val="lt1"/>
                </a:solidFill>
                <a:latin typeface="Helvetica Neue"/>
                <a:ea typeface="Helvetica Neue"/>
                <a:cs typeface="Helvetica Neue"/>
              </a:rPr>
              <a:t>Respecting the Elder’s Dignity</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cxnSp>
        <p:nvCxnSpPr>
          <p:cNvPr id="27" name="Straight Connector 26"/>
          <p:cNvCxnSpPr/>
          <p:nvPr/>
        </p:nvCxnSpPr>
        <p:spPr>
          <a:xfrm>
            <a:off x="-11575" y="651558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575" y="651558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7160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29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pic>
        <p:nvPicPr>
          <p:cNvPr id="7" name="Picture 6"/>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8" name="Rectangle 7"/>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Caring for Bed Sores</a:t>
            </a:r>
            <a:endParaRPr lang="en-US" sz="3000" b="1" dirty="0">
              <a:latin typeface="Helvetica" panose="020B0604020202020204" pitchFamily="34" charset="0"/>
              <a:cs typeface="Arial" panose="020B0604020202020204" pitchFamily="34" charset="0"/>
            </a:endParaRPr>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820472" y="6597352"/>
            <a:ext cx="360996"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30 </a:t>
            </a:r>
            <a:endParaRPr lang="en-IN" sz="1000" dirty="0">
              <a:latin typeface="Helvetica" panose="020B0604020202020204" pitchFamily="34" charset="0"/>
              <a:cs typeface="Helvetica" panose="020B0604020202020204" pitchFamily="34" charset="0"/>
            </a:endParaRPr>
          </a:p>
        </p:txBody>
      </p:sp>
      <p:sp>
        <p:nvSpPr>
          <p:cNvPr id="4" name="Title 3"/>
          <p:cNvSpPr>
            <a:spLocks noGrp="1"/>
          </p:cNvSpPr>
          <p:nvPr>
            <p:ph type="title"/>
          </p:nvPr>
        </p:nvSpPr>
        <p:spPr/>
        <p:txBody>
          <a:bodyPr/>
          <a:lstStyle/>
          <a:p>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34928" y="6593303"/>
            <a:ext cx="381000" cy="257355"/>
          </a:xfrm>
        </p:spPr>
        <p:txBody>
          <a:bodyPr/>
          <a:lstStyle/>
          <a:p>
            <a:r>
              <a:rPr lang="en-IN" sz="1000" b="1" dirty="0">
                <a:latin typeface="Helvetica" panose="020B0604020202020204" pitchFamily="34" charset="0"/>
              </a:rPr>
              <a:t>31</a:t>
            </a:r>
            <a:endParaRPr lang="en-IN" sz="1000" b="1" dirty="0">
              <a:latin typeface="Helvetica" panose="020B0604020202020204" pitchFamily="34" charset="0"/>
            </a:endParaRPr>
          </a:p>
        </p:txBody>
      </p:sp>
      <p:sp>
        <p:nvSpPr>
          <p:cNvPr id="3" name="Title 1"/>
          <p:cNvSpPr txBox="1"/>
          <p:nvPr/>
        </p:nvSpPr>
        <p:spPr>
          <a:xfrm>
            <a:off x="457200" y="274638"/>
            <a:ext cx="8229600" cy="811166"/>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sp>
        <p:nvSpPr>
          <p:cNvPr id="4" name="Content Placeholder 2"/>
          <p:cNvSpPr txBox="1"/>
          <p:nvPr/>
        </p:nvSpPr>
        <p:spPr>
          <a:xfrm>
            <a:off x="525379" y="2667000"/>
            <a:ext cx="8229600" cy="86995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Arial" panose="020B0604020202020204" pitchFamily="34" charset="0"/>
              <a:buNone/>
            </a:pPr>
            <a:r>
              <a:rPr lang="en-US" sz="3600" dirty="0">
                <a:latin typeface="Helvetica" panose="020B0604020202020204" pitchFamily="34" charset="0"/>
              </a:rPr>
              <a:t>Demonstration</a:t>
            </a:r>
            <a:endParaRPr lang="en-US" sz="3600" dirty="0">
              <a:latin typeface="Helvetica" panose="020B0604020202020204" pitchFamily="34" charset="0"/>
            </a:endParaRPr>
          </a:p>
          <a:p>
            <a:endParaRPr lang="en-US" sz="3600" dirty="0">
              <a:latin typeface="Helvetica" panose="020B0604020202020204" pitchFamily="34" charset="0"/>
            </a:endParaRPr>
          </a:p>
          <a:p>
            <a:endParaRPr lang="en-US" sz="3600" dirty="0">
              <a:latin typeface="Helvetica" panose="020B0604020202020204" pitchFamily="34" charset="0"/>
            </a:endParaRPr>
          </a:p>
          <a:p>
            <a:endParaRPr lang="en-US" sz="3600" dirty="0">
              <a:latin typeface="Helvetica" panose="020B0604020202020204" pitchFamily="34" charset="0"/>
            </a:endParaRPr>
          </a:p>
        </p:txBody>
      </p:sp>
      <p:sp>
        <p:nvSpPr>
          <p:cNvPr id="7" name="Rectangle 6"/>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8" name="Straight Connector 7"/>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r>
              <a:rPr lang="en-US" sz="3600" b="1" dirty="0">
                <a:solidFill>
                  <a:schemeClr val="lt1"/>
                </a:solidFill>
                <a:latin typeface="Helvetica Neue"/>
                <a:ea typeface="Helvetica Neue"/>
                <a:cs typeface="Helvetica Neue"/>
              </a:rPr>
              <a:t>Caring for Bed Sores</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20472" y="6597352"/>
            <a:ext cx="325730"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32</a:t>
            </a:r>
            <a:endParaRPr lang="en-IN" sz="100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324535"/>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Every day, check the parts of the body likely to get bed sores</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Dry the elder’s wet skin and apply moisturizer</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Massage the elder’s body with oil once a week in winter and once a month in summer</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Dry with talcum powder</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Move the body parts that are in contact with the bed every two to three hours</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Inform the elder’s family if the sore is at an advanced stage</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Request for a water bed or a mattress filled with air</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Apply an anti-biotic cream or lotion to a bed sore</a:t>
            </a:r>
            <a:endParaRPr lang="en-US" sz="2000" dirty="0">
              <a:latin typeface="Helvetica"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Home Safety of the Elder</a:t>
            </a:r>
            <a:endParaRPr lang="en-US" sz="3000" b="1" dirty="0">
              <a:latin typeface="Helvetica" panose="020B0604020202020204" pitchFamily="34" charset="0"/>
              <a:cs typeface="Arial" panose="020B0604020202020204" pitchFamily="34" charset="0"/>
            </a:endParaRPr>
          </a:p>
        </p:txBody>
      </p:sp>
      <p:sp>
        <p:nvSpPr>
          <p:cNvPr id="9" name="TextBox 8"/>
          <p:cNvSpPr txBox="1"/>
          <p:nvPr/>
        </p:nvSpPr>
        <p:spPr>
          <a:xfrm>
            <a:off x="8820472" y="6597352"/>
            <a:ext cx="325730" cy="246221"/>
          </a:xfrm>
          <a:prstGeom prst="rect">
            <a:avLst/>
          </a:prstGeom>
          <a:noFill/>
        </p:spPr>
        <p:txBody>
          <a:bodyPr wrap="none" rtlCol="0">
            <a:spAutoFit/>
          </a:bodyPr>
          <a:lstStyle/>
          <a:p>
            <a:r>
              <a:rPr lang="en-IN" sz="1000" dirty="0">
                <a:latin typeface="Helvetica" panose="020B0604020202020204" pitchFamily="34" charset="0"/>
                <a:cs typeface="Helvetica" panose="020B0604020202020204" pitchFamily="34" charset="0"/>
              </a:rPr>
              <a:t>35</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Home Safety of the Elder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25730" cy="246221"/>
          </a:xfrm>
          <a:prstGeom prst="rect">
            <a:avLst/>
          </a:prstGeom>
          <a:noFill/>
        </p:spPr>
        <p:txBody>
          <a:bodyPr wrap="none" rtlCol="0">
            <a:spAutoFit/>
          </a:bodyPr>
          <a:lstStyle/>
          <a:p>
            <a:r>
              <a:rPr lang="en-IN" sz="1000" dirty="0">
                <a:latin typeface="Helvetica" panose="020B0604020202020204" pitchFamily="34" charset="0"/>
                <a:cs typeface="Helvetica" panose="020B0604020202020204" pitchFamily="34" charset="0"/>
              </a:rPr>
              <a:t>36</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dirty="0"/>
              <a:t>37</a:t>
            </a:r>
            <a:endParaRPr lang="en-IN" sz="1000" dirty="0">
              <a:solidFill>
                <a:schemeClr val="tx1"/>
              </a:solidFill>
              <a:latin typeface="Helvetica" panose="020B0604020202020204" pitchFamily="34" charset="0"/>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8987" y="102961"/>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pic>
        <p:nvPicPr>
          <p:cNvPr id="12" name="Picture 2" descr="http://mybarodaproperty.com/upload/674316.jpg"/>
          <p:cNvPicPr>
            <a:picLocks noChangeAspect="1" noChangeArrowheads="1"/>
          </p:cNvPicPr>
          <p:nvPr/>
        </p:nvPicPr>
        <p:blipFill>
          <a:blip r:embed="rId1"/>
          <a:srcRect/>
          <a:stretch>
            <a:fillRect/>
          </a:stretch>
        </p:blipFill>
        <p:spPr bwMode="auto">
          <a:xfrm>
            <a:off x="990599" y="838200"/>
            <a:ext cx="7355617" cy="4495801"/>
          </a:xfrm>
          <a:prstGeom prst="rect">
            <a:avLst/>
          </a:prstGeom>
          <a:noFill/>
        </p:spPr>
      </p:pic>
      <p:sp>
        <p:nvSpPr>
          <p:cNvPr id="13" name="Title 1"/>
          <p:cNvSpPr txBox="1"/>
          <p:nvPr/>
        </p:nvSpPr>
        <p:spPr>
          <a:xfrm>
            <a:off x="304800" y="5583632"/>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2000" dirty="0">
                <a:latin typeface="Helvetica" panose="020B0604020202020204" pitchFamily="34" charset="0"/>
              </a:rPr>
              <a:t>Identify the problem Areas</a:t>
            </a:r>
            <a:endParaRPr lang="en-US" sz="2000" dirty="0">
              <a:latin typeface="Helvetica"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38</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016758"/>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Every day, check the parts of the body likely to get bed sores</a:t>
            </a:r>
            <a:endParaRPr lang="en-US" sz="2000" dirty="0">
              <a:latin typeface="Helvetica" panose="020B0604020202020204" pitchFamily="34" charset="0"/>
            </a:endParaRPr>
          </a:p>
          <a:p>
            <a:pPr marL="342900" lvl="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To ensure safety against falls: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Fix all rugs and carpets to the floor using double-sided tape</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Put brightly-colored stickers where the floor level changes</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Get grab bars installed in the bathroom</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Place nonskid mats inside and just outside the bathroom</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Clean up all spills of water or other liquids immediately</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Keep all passages clear</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Fix all loose cords and wires to the wall</a:t>
            </a:r>
            <a:endParaRPr lang="en-US" sz="2000" dirty="0">
              <a:latin typeface="Helvetica"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85775" y="152400"/>
            <a:ext cx="8229600" cy="68580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3" name="Content Placeholder 2"/>
          <p:cNvSpPr>
            <a:spLocks noGrp="1"/>
          </p:cNvSpPr>
          <p:nvPr>
            <p:ph idx="1"/>
          </p:nvPr>
        </p:nvSpPr>
        <p:spPr>
          <a:xfrm>
            <a:off x="590872" y="838200"/>
            <a:ext cx="8229600" cy="5454352"/>
          </a:xfrm>
        </p:spPr>
        <p:txBody>
          <a:bodyPr>
            <a:noAutofit/>
          </a:bodyPr>
          <a:lstStyle/>
          <a:p>
            <a:r>
              <a:rPr lang="en-US" sz="2000" dirty="0">
                <a:solidFill>
                  <a:prstClr val="black"/>
                </a:solidFill>
                <a:latin typeface="Helvetica" panose="020B0604020202020204" pitchFamily="34" charset="0"/>
              </a:rPr>
              <a:t>Respect the elder’s privacy</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Do not make fun of the elder’s limitations</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Be polite and respectful</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Do not share the elder’s problems with others</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Ask for the elder’s opinions</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Include the elder in a conversation</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Never treat the elder as a child</a:t>
            </a:r>
            <a:endParaRPr lang="en-US" sz="2000" dirty="0">
              <a:solidFill>
                <a:prstClr val="black"/>
              </a:solidFill>
              <a:latin typeface="Helvetica" panose="020B0604020202020204" pitchFamily="34" charset="0"/>
            </a:endParaRPr>
          </a:p>
          <a:p>
            <a:endParaRPr lang="en-US" sz="2000" dirty="0">
              <a:solidFill>
                <a:prstClr val="black"/>
              </a:solidFill>
              <a:latin typeface="Helvetica" panose="020B0604020202020204" pitchFamily="34" charset="0"/>
            </a:endParaRPr>
          </a:p>
          <a:p>
            <a:r>
              <a:rPr lang="en-US" sz="2000" dirty="0">
                <a:solidFill>
                  <a:prstClr val="black"/>
                </a:solidFill>
                <a:latin typeface="Helvetica" panose="020B0604020202020204" pitchFamily="34" charset="0"/>
              </a:rPr>
              <a:t>Make the elder feel important</a:t>
            </a:r>
            <a:endParaRPr lang="en-US" sz="2000" dirty="0">
              <a:solidFill>
                <a:prstClr val="black"/>
              </a:solidFill>
              <a:latin typeface="Helvetica" panose="020B0604020202020204" pitchFamily="34" charset="0"/>
            </a:endParaRPr>
          </a:p>
        </p:txBody>
      </p:sp>
      <p:sp>
        <p:nvSpPr>
          <p:cNvPr id="5" name="TextBox 4"/>
          <p:cNvSpPr txBox="1"/>
          <p:nvPr/>
        </p:nvSpPr>
        <p:spPr>
          <a:xfrm>
            <a:off x="8820472" y="6597352"/>
            <a:ext cx="255198"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3</a:t>
            </a:r>
            <a:endParaRPr lang="en-IN" sz="1000" dirty="0">
              <a:latin typeface="Helvetica" panose="020B0604020202020204" pitchFamily="34" charset="0"/>
              <a:cs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39</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693866"/>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To ensure safety against fire and earthquake:</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Smoke alarms must be installed in all areas of the house</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11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Place fire extinguishers in the kitchen, the elder’s bedroom and near the main door</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11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Keep all areas of the house well lit</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11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Plan an exit route to get the elder quickly out of the house </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To ensure safety against crime:</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Shut all doors and windows securely before leaving the elder alone in the house</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11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Make sure that the elder has easy access to a telephone</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11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Have a door answering system installed at the main door</a:t>
            </a:r>
            <a:endParaRPr lang="en-US" sz="2000" dirty="0">
              <a:latin typeface="Helvetica" panose="020B0604020202020204" pitchFamily="34" charset="0"/>
            </a:endParaRPr>
          </a:p>
          <a:p>
            <a:pPr marL="800100" lvl="1" indent="-342900">
              <a:buFont typeface="Wingdings" panose="05000000000000000000" pitchFamily="2" charset="2"/>
              <a:buChar char="§"/>
            </a:pPr>
            <a:endParaRPr lang="en-US" sz="2000" dirty="0">
              <a:latin typeface="Helvetica"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3000" dirty="0"/>
          </a:p>
          <a:p>
            <a:endParaRPr lang="en-US" sz="3000" dirty="0"/>
          </a:p>
          <a:p>
            <a:endParaRPr lang="en-US" sz="3000" dirty="0"/>
          </a:p>
          <a:p>
            <a:pPr marL="0" indent="0">
              <a:buNone/>
            </a:pPr>
            <a:endParaRPr lang="en-US" sz="3000" dirty="0"/>
          </a:p>
        </p:txBody>
      </p:sp>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56002"/>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Handling falls of the Elder</a:t>
            </a:r>
            <a:endParaRPr lang="en-US" sz="3000" b="1" dirty="0">
              <a:latin typeface="Helvetica" panose="020B0604020202020204" pitchFamily="34" charset="0"/>
              <a:cs typeface="Arial" panose="020B0604020202020204" pitchFamily="34" charset="0"/>
            </a:endParaRPr>
          </a:p>
        </p:txBody>
      </p:sp>
      <p:sp>
        <p:nvSpPr>
          <p:cNvPr id="13" name="TextBox 12"/>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41</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Handling falls of the Elder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42</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763000" y="6584950"/>
            <a:ext cx="381000" cy="273050"/>
          </a:xfrm>
        </p:spPr>
        <p:txBody>
          <a:bodyPr/>
          <a:lstStyle/>
          <a:p>
            <a:r>
              <a:rPr lang="en-IN" dirty="0"/>
              <a:t>43</a:t>
            </a:r>
            <a:endParaRPr lang="en-IN" sz="1000" dirty="0">
              <a:solidFill>
                <a:schemeClr val="tx1"/>
              </a:solidFill>
              <a:latin typeface="Helvetica" panose="020B0604020202020204" pitchFamily="34" charset="0"/>
            </a:endParaRPr>
          </a:p>
        </p:txBody>
      </p:sp>
      <p:sp>
        <p:nvSpPr>
          <p:cNvPr id="3" name="Rectangle 2"/>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4" name="Straight Connector 3"/>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 name="Title 1"/>
          <p:cNvSpPr txBox="1"/>
          <p:nvPr/>
        </p:nvSpPr>
        <p:spPr>
          <a:xfrm>
            <a:off x="458987" y="102961"/>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600" dirty="0">
                <a:latin typeface="Helvetica" panose="020B0604020202020204" pitchFamily="34" charset="0"/>
              </a:rPr>
              <a:t>Post-Module Activity</a:t>
            </a:r>
            <a:endParaRPr lang="en-US" sz="3600" dirty="0">
              <a:latin typeface="Helvetica" panose="020B0604020202020204" pitchFamily="34" charset="0"/>
            </a:endParaRPr>
          </a:p>
        </p:txBody>
      </p:sp>
      <p:sp>
        <p:nvSpPr>
          <p:cNvPr id="13" name="Title 1"/>
          <p:cNvSpPr txBox="1"/>
          <p:nvPr/>
        </p:nvSpPr>
        <p:spPr>
          <a:xfrm>
            <a:off x="533400" y="2819400"/>
            <a:ext cx="8229600" cy="7159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2000" dirty="0">
                <a:latin typeface="Helvetica" panose="020B0604020202020204" pitchFamily="34" charset="0"/>
              </a:rPr>
              <a:t>Let’s Practice</a:t>
            </a:r>
            <a:endParaRPr lang="en-US" sz="2000" dirty="0">
              <a:latin typeface="Helvetica" panose="020B0604020202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324535"/>
          </a:xfrm>
          <a:prstGeom prst="rect">
            <a:avLst/>
          </a:prstGeom>
        </p:spPr>
        <p:txBody>
          <a:bodyPr wrap="square">
            <a:spAutoFit/>
          </a:bodyPr>
          <a:lstStyle/>
          <a:p>
            <a:pPr marL="342900" indent="-342900">
              <a:buFont typeface="Arial" panose="020B0604020202020204" pitchFamily="34" charset="0"/>
              <a:buChar char="•"/>
            </a:pPr>
            <a:r>
              <a:rPr lang="en-US" sz="2000" dirty="0">
                <a:latin typeface="Helvetica" panose="020B0604020202020204" pitchFamily="34" charset="0"/>
              </a:rPr>
              <a:t>If the elder is falling:</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Support the elder’s head and </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Let the elder fall against your body</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If the elder falls: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Check for injury and bleeding</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In case of injury, call emergency services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Do not hurry to get the elder up</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If the elder can get up without help:</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Ask the elder to roll to a side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Sit up in kneeling position</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Get up using the support of a chair</a:t>
            </a:r>
            <a:endParaRPr lang="en-US" sz="2000" dirty="0">
              <a:latin typeface="Helvetica" panose="020B0604020202020204" pitchFamily="34" charset="0"/>
            </a:endParaRPr>
          </a:p>
          <a:p>
            <a:pPr marL="342900" indent="-342900">
              <a:buFont typeface="Arial" panose="020B0604020202020204" pitchFamily="34" charset="0"/>
              <a:buChar char="•"/>
            </a:pPr>
            <a:endParaRPr lang="en-US" sz="2000" dirty="0">
              <a:latin typeface="Helvetica" panose="020B0604020202020204" pitchFamily="34" charset="0"/>
            </a:endParaRPr>
          </a:p>
          <a:p>
            <a:pPr marL="342900" indent="-342900">
              <a:buFont typeface="Arial" panose="020B0604020202020204" pitchFamily="34" charset="0"/>
              <a:buChar char="•"/>
            </a:pPr>
            <a:r>
              <a:rPr lang="en-US" sz="2000" dirty="0">
                <a:latin typeface="Helvetica" panose="020B0604020202020204" pitchFamily="34" charset="0"/>
              </a:rPr>
              <a:t>Call another person for assistance if the elder cannot get up without help</a:t>
            </a:r>
            <a:endParaRPr lang="en-US" sz="2000" dirty="0">
              <a:latin typeface="Helvetica"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Preventing Falls of the Elder</a:t>
            </a:r>
            <a:endParaRPr lang="en-US" sz="3000" b="1" dirty="0">
              <a:latin typeface="Helvetica" panose="020B0604020202020204" pitchFamily="34" charset="0"/>
              <a:cs typeface="Arial" panose="020B0604020202020204" pitchFamily="34" charset="0"/>
            </a:endParaRPr>
          </a:p>
        </p:txBody>
      </p:sp>
      <p:sp>
        <p:nvSpPr>
          <p:cNvPr id="13" name="TextBox 12"/>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7" name="Rectangle 16"/>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8" name="Straight Connector 17"/>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Preventing Falls of the Elder</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48</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4" name="Rectangle 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1"/>
          <p:cNvSpPr txBox="1"/>
          <p:nvPr/>
        </p:nvSpPr>
        <p:spPr>
          <a:xfrm>
            <a:off x="457200" y="274638"/>
            <a:ext cx="8229600" cy="6397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cs typeface="Helvetica" panose="020B0604020202020204" pitchFamily="34" charset="0"/>
              </a:rPr>
              <a:t>Post Module activity</a:t>
            </a:r>
            <a:endParaRPr lang="en-US" sz="3000" dirty="0">
              <a:latin typeface="Helvetica" panose="020B0604020202020204" pitchFamily="34" charset="0"/>
              <a:cs typeface="Helvetica" panose="020B0604020202020204" pitchFamily="34" charset="0"/>
            </a:endParaRPr>
          </a:p>
        </p:txBody>
      </p:sp>
      <p:sp>
        <p:nvSpPr>
          <p:cNvPr id="9" name="Content Placeholder 2"/>
          <p:cNvSpPr txBox="1"/>
          <p:nvPr/>
        </p:nvSpPr>
        <p:spPr>
          <a:xfrm>
            <a:off x="685800" y="1447800"/>
            <a:ext cx="7848600" cy="2743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GB"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GB"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p:cNvPicPr>
            <a:picLocks noChangeAspect="1" noChangeArrowheads="1"/>
          </p:cNvPicPr>
          <p:nvPr/>
        </p:nvPicPr>
        <p:blipFill>
          <a:blip r:embed="rId1"/>
          <a:srcRect/>
          <a:stretch>
            <a:fillRect/>
          </a:stretch>
        </p:blipFill>
        <p:spPr bwMode="auto">
          <a:xfrm>
            <a:off x="2514600" y="1371600"/>
            <a:ext cx="3247753" cy="2057400"/>
          </a:xfrm>
          <a:prstGeom prst="rect">
            <a:avLst/>
          </a:prstGeom>
          <a:noFill/>
          <a:ln w="9525">
            <a:noFill/>
            <a:miter lim="800000"/>
            <a:headEnd/>
            <a:tailEnd/>
          </a:ln>
          <a:effectLst/>
        </p:spPr>
      </p:pic>
      <p:pic>
        <p:nvPicPr>
          <p:cNvPr id="11" name="Picture 3"/>
          <p:cNvPicPr>
            <a:picLocks noChangeAspect="1" noChangeArrowheads="1"/>
          </p:cNvPicPr>
          <p:nvPr/>
        </p:nvPicPr>
        <p:blipFill>
          <a:blip r:embed="rId2"/>
          <a:srcRect/>
          <a:stretch>
            <a:fillRect/>
          </a:stretch>
        </p:blipFill>
        <p:spPr bwMode="auto">
          <a:xfrm>
            <a:off x="3048000" y="3551826"/>
            <a:ext cx="1752600" cy="2010774"/>
          </a:xfrm>
          <a:prstGeom prst="rect">
            <a:avLst/>
          </a:prstGeom>
          <a:noFill/>
          <a:ln w="9525">
            <a:noFill/>
            <a:miter lim="800000"/>
            <a:headEnd/>
            <a:tailEnd/>
          </a:ln>
          <a:effectLst/>
        </p:spPr>
      </p:pic>
      <p:pic>
        <p:nvPicPr>
          <p:cNvPr id="12" name="Picture 4"/>
          <p:cNvPicPr>
            <a:picLocks noChangeAspect="1" noChangeArrowheads="1"/>
          </p:cNvPicPr>
          <p:nvPr/>
        </p:nvPicPr>
        <p:blipFill>
          <a:blip r:embed="rId3"/>
          <a:srcRect/>
          <a:stretch>
            <a:fillRect/>
          </a:stretch>
        </p:blipFill>
        <p:spPr bwMode="auto">
          <a:xfrm>
            <a:off x="990600" y="3581400"/>
            <a:ext cx="1396844" cy="2057400"/>
          </a:xfrm>
          <a:prstGeom prst="rect">
            <a:avLst/>
          </a:prstGeom>
          <a:noFill/>
          <a:ln w="9525">
            <a:noFill/>
            <a:miter lim="800000"/>
            <a:headEnd/>
            <a:tailEnd/>
          </a:ln>
          <a:effectLst/>
        </p:spPr>
      </p:pic>
      <p:pic>
        <p:nvPicPr>
          <p:cNvPr id="13" name="Picture 5"/>
          <p:cNvPicPr>
            <a:picLocks noChangeAspect="1" noChangeArrowheads="1"/>
          </p:cNvPicPr>
          <p:nvPr/>
        </p:nvPicPr>
        <p:blipFill>
          <a:blip r:embed="rId4"/>
          <a:srcRect/>
          <a:stretch>
            <a:fillRect/>
          </a:stretch>
        </p:blipFill>
        <p:spPr bwMode="auto">
          <a:xfrm>
            <a:off x="463938" y="1371600"/>
            <a:ext cx="1875508" cy="2057400"/>
          </a:xfrm>
          <a:prstGeom prst="rect">
            <a:avLst/>
          </a:prstGeom>
          <a:noFill/>
          <a:ln w="9525">
            <a:noFill/>
            <a:miter lim="800000"/>
            <a:headEnd/>
            <a:tailEnd/>
          </a:ln>
          <a:effectLst/>
        </p:spPr>
      </p:pic>
      <p:pic>
        <p:nvPicPr>
          <p:cNvPr id="14" name="Picture 2"/>
          <p:cNvPicPr>
            <a:picLocks noChangeAspect="1" noChangeArrowheads="1"/>
          </p:cNvPicPr>
          <p:nvPr/>
        </p:nvPicPr>
        <p:blipFill>
          <a:blip r:embed="rId5"/>
          <a:srcRect/>
          <a:stretch>
            <a:fillRect/>
          </a:stretch>
        </p:blipFill>
        <p:spPr bwMode="auto">
          <a:xfrm>
            <a:off x="5410200" y="3505200"/>
            <a:ext cx="2895600" cy="2030507"/>
          </a:xfrm>
          <a:prstGeom prst="rect">
            <a:avLst/>
          </a:prstGeom>
          <a:noFill/>
          <a:ln w="9525">
            <a:noFill/>
            <a:miter lim="800000"/>
            <a:headEnd/>
            <a:tailEnd/>
          </a:ln>
          <a:effectLst/>
        </p:spPr>
      </p:pic>
      <p:pic>
        <p:nvPicPr>
          <p:cNvPr id="15" name="Picture 4"/>
          <p:cNvPicPr>
            <a:picLocks noChangeAspect="1" noChangeArrowheads="1"/>
          </p:cNvPicPr>
          <p:nvPr/>
        </p:nvPicPr>
        <p:blipFill>
          <a:blip r:embed="rId6"/>
          <a:srcRect/>
          <a:stretch>
            <a:fillRect/>
          </a:stretch>
        </p:blipFill>
        <p:spPr bwMode="auto">
          <a:xfrm>
            <a:off x="5943600" y="1371600"/>
            <a:ext cx="2887851" cy="1981200"/>
          </a:xfrm>
          <a:prstGeom prst="rect">
            <a:avLst/>
          </a:prstGeom>
          <a:noFill/>
          <a:ln w="9525">
            <a:noFill/>
            <a:miter lim="800000"/>
            <a:headEnd/>
            <a:tailEnd/>
          </a:ln>
          <a:effectLst/>
        </p:spPr>
      </p:pic>
      <p:sp>
        <p:nvSpPr>
          <p:cNvPr id="16" name="Title 1"/>
          <p:cNvSpPr txBox="1"/>
          <p:nvPr/>
        </p:nvSpPr>
        <p:spPr>
          <a:xfrm>
            <a:off x="457200" y="5986844"/>
            <a:ext cx="8229600" cy="487362"/>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2000" dirty="0">
                <a:latin typeface="Helvetica" panose="020B0604020202020204" pitchFamily="34" charset="0"/>
                <a:cs typeface="Helvetica" panose="020B0604020202020204" pitchFamily="34" charset="0"/>
              </a:rPr>
              <a:t>Spot the Risks!</a:t>
            </a:r>
            <a:endParaRPr lang="en-US" sz="2000" dirty="0">
              <a:latin typeface="Helvetica" panose="020B0604020202020204" pitchFamily="34" charset="0"/>
              <a:cs typeface="Helvetica"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574222"/>
          </a:xfrm>
        </p:spPr>
        <p:txBody>
          <a:bodyPr>
            <a:normAutofit fontScale="90000"/>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25730"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49</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90370" y="838200"/>
            <a:ext cx="8610600" cy="5324535"/>
          </a:xfrm>
          <a:prstGeom prst="rect">
            <a:avLst/>
          </a:prstGeom>
        </p:spPr>
        <p:txBody>
          <a:bodyPr wrap="square">
            <a:spAutoFit/>
          </a:bodyPr>
          <a:lstStyle/>
          <a:p>
            <a:pPr marL="342900" lvl="0" indent="-342900">
              <a:buFont typeface="Arial" panose="020B0604020202020204" pitchFamily="34" charset="0"/>
              <a:buChar char="•"/>
            </a:pPr>
            <a:r>
              <a:rPr lang="en-US" sz="2000" dirty="0">
                <a:latin typeface="Helvetica" panose="020B0604020202020204" pitchFamily="34" charset="0"/>
              </a:rPr>
              <a:t>To prevent the elder from falling due to health reasons:</a:t>
            </a:r>
            <a:endParaRPr lang="en-US" sz="2000" dirty="0">
              <a:latin typeface="Helvetica" panose="020B0604020202020204" pitchFamily="34" charset="0"/>
            </a:endParaRPr>
          </a:p>
          <a:p>
            <a:pPr lvl="0"/>
            <a:endParaRPr lang="en-US" sz="8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Take the elder for regular eye checkup</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Include foods rich in calcium in the elder’s diet</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Take the elder out in sunshine regularly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Encourage the elder to exercise regularly</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Seek review of medications causing drowsiness</a:t>
            </a:r>
            <a:endParaRPr lang="en-US" sz="2000" dirty="0">
              <a:latin typeface="Helvetica" panose="020B0604020202020204" pitchFamily="34" charset="0"/>
            </a:endParaRPr>
          </a:p>
          <a:p>
            <a:pPr lvl="0"/>
            <a:endParaRPr lang="en-US" sz="800" dirty="0">
              <a:latin typeface="Helvetica" panose="020B0604020202020204" pitchFamily="34" charset="0"/>
            </a:endParaRPr>
          </a:p>
          <a:p>
            <a:pPr lvl="0"/>
            <a:endParaRPr lang="en-US" sz="800" dirty="0">
              <a:latin typeface="Helvetica" panose="020B0604020202020204" pitchFamily="34" charset="0"/>
            </a:endParaRPr>
          </a:p>
          <a:p>
            <a:pPr lvl="0"/>
            <a:endParaRPr lang="en-US" sz="800" dirty="0">
              <a:latin typeface="Helvetica" panose="020B0604020202020204" pitchFamily="34" charset="0"/>
            </a:endParaRPr>
          </a:p>
          <a:p>
            <a:pPr marL="342900" lvl="0" indent="-342900">
              <a:buFont typeface="Arial" panose="020B0604020202020204" pitchFamily="34" charset="0"/>
              <a:buChar char="•"/>
            </a:pPr>
            <a:r>
              <a:rPr lang="en-US" sz="2000" dirty="0">
                <a:latin typeface="Helvetica" panose="020B0604020202020204" pitchFamily="34" charset="0"/>
              </a:rPr>
              <a:t>To prevent the elder from falling due to disorderly surroundings:</a:t>
            </a:r>
            <a:endParaRPr lang="en-US" sz="2000" dirty="0">
              <a:latin typeface="Helvetica" panose="020B0604020202020204" pitchFamily="34" charset="0"/>
            </a:endParaRPr>
          </a:p>
          <a:p>
            <a:pPr lvl="0"/>
            <a:endParaRPr lang="en-US" sz="8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Keep the house uncluttered</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Secure loose wires and cords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Fix carpets and rugs to the floor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Put brightly-colored stickers on each step in a staircase</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Have grab bars installed in bathrooms and toilets</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Keep all areas of house well illuminated</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Have a bedside light installed for the elder</a:t>
            </a:r>
            <a:endParaRPr lang="en-US" sz="2000" dirty="0">
              <a:latin typeface="Helvetica" panose="020B0604020202020204" pitchFamily="34" charset="0"/>
            </a:endParaRPr>
          </a:p>
          <a:p>
            <a:pPr marL="800100" lvl="1" indent="-342900">
              <a:buFont typeface="Wingdings" panose="05000000000000000000" pitchFamily="2" charset="2"/>
              <a:buChar char="§"/>
            </a:pPr>
            <a:r>
              <a:rPr lang="en-US" sz="2000" dirty="0">
                <a:latin typeface="Helvetica" panose="020B0604020202020204" pitchFamily="34" charset="0"/>
              </a:rPr>
              <a:t>Keep all things at a comfortable height for the elder</a:t>
            </a:r>
            <a:endParaRPr lang="hi-IN" sz="2000" dirty="0">
              <a:latin typeface="Helvetica"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50</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pPr marL="0" indent="0">
              <a:buNone/>
            </a:pPr>
            <a:endParaRPr lang="en-US" sz="2000" dirty="0"/>
          </a:p>
        </p:txBody>
      </p:sp>
      <p:pic>
        <p:nvPicPr>
          <p:cNvPr id="10" name="Picture 9"/>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Support the Elder in Walking</a:t>
            </a:r>
            <a:endParaRPr lang="en-US" sz="3000" b="1" dirty="0">
              <a:latin typeface="Helvetica" panose="020B0604020202020204" pitchFamily="34" charset="0"/>
              <a:cs typeface="Arial" panose="020B0604020202020204" pitchFamily="34" charset="0"/>
            </a:endParaRPr>
          </a:p>
        </p:txBody>
      </p:sp>
      <p:sp>
        <p:nvSpPr>
          <p:cNvPr id="13" name="TextBox 12"/>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51</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7" name="Rectangle 16"/>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8" name="Straight Connector 17"/>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r>
              <a:rPr lang="en-US" sz="3600" b="1" dirty="0">
                <a:solidFill>
                  <a:schemeClr val="lt1"/>
                </a:solidFill>
                <a:latin typeface="Helvetica Neue"/>
                <a:ea typeface="Helvetica Neue"/>
                <a:cs typeface="Helvetica Neue"/>
              </a:rPr>
              <a:t>Support the Elder in Walking</a:t>
            </a:r>
            <a:endParaRPr lang="en-US" sz="3600" b="1" dirty="0">
              <a:solidFill>
                <a:schemeClr val="lt1"/>
              </a:solidFill>
              <a:latin typeface="Helvetica Neue"/>
              <a:ea typeface="Helvetica Neue"/>
              <a:cs typeface="Helvetica Neue"/>
            </a:endParaRPr>
          </a:p>
        </p:txBody>
      </p:sp>
      <p:sp>
        <p:nvSpPr>
          <p:cNvPr id="10" name="TextBox 9"/>
          <p:cNvSpPr txBox="1"/>
          <p:nvPr/>
        </p:nvSpPr>
        <p:spPr>
          <a:xfrm>
            <a:off x="8820472" y="6597352"/>
            <a:ext cx="360996" cy="246221"/>
          </a:xfrm>
          <a:prstGeom prst="rect">
            <a:avLst/>
          </a:prstGeom>
          <a:noFill/>
        </p:spPr>
        <p:txBody>
          <a:bodyPr wrap="none" rtlCol="0">
            <a:spAutoFit/>
          </a:bodyPr>
          <a:lstStyle/>
          <a:p>
            <a:r>
              <a:rPr lang="en-US" sz="1000" dirty="0">
                <a:latin typeface="Helvetica" panose="020B0604020202020204" pitchFamily="34" charset="0"/>
                <a:cs typeface="Helvetica" panose="020B0604020202020204" pitchFamily="34" charset="0"/>
              </a:rPr>
              <a:t>52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b="0" i="0" u="none" kern="1200">
                <a:solidFill>
                  <a:schemeClr val="tx1"/>
                </a:solidFill>
                <a:latin typeface="+mj-lt"/>
                <a:ea typeface="+mj-ea"/>
                <a:cs typeface="+mj-cs"/>
              </a:defRPr>
            </a:lvl1pPr>
          </a:lstStyle>
          <a:p>
            <a:r>
              <a:rPr lang="en-US" sz="3000" dirty="0">
                <a:latin typeface="Helvetica" panose="020B0604020202020204" pitchFamily="34" charset="0"/>
                <a:cs typeface="Helvetica" panose="020B0604020202020204" pitchFamily="34" charset="0"/>
              </a:rPr>
              <a:t>Post Module activity</a:t>
            </a:r>
            <a:endParaRPr lang="en-US" sz="3000" dirty="0">
              <a:latin typeface="Helvetica" panose="020B0604020202020204" pitchFamily="34" charset="0"/>
              <a:cs typeface="Helvetica" panose="020B0604020202020204" pitchFamily="34" charset="0"/>
            </a:endParaRPr>
          </a:p>
        </p:txBody>
      </p:sp>
      <p:sp>
        <p:nvSpPr>
          <p:cNvPr id="4" name="Rectangle 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5" name="Straight Connector 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53</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8" name="Rectangle 7"/>
          <p:cNvSpPr/>
          <p:nvPr/>
        </p:nvSpPr>
        <p:spPr>
          <a:xfrm>
            <a:off x="844625" y="3256002"/>
            <a:ext cx="7467600" cy="553998"/>
          </a:xfrm>
          <a:prstGeom prst="rect">
            <a:avLst/>
          </a:prstGeom>
        </p:spPr>
        <p:txBody>
          <a:bodyPr wrap="square">
            <a:spAutoFit/>
          </a:bodyPr>
          <a:lstStyle/>
          <a:p>
            <a:pPr algn="ctr"/>
            <a:r>
              <a:rPr lang="en-US" sz="3000" dirty="0">
                <a:latin typeface="Helvetica" panose="020B0604020202020204" pitchFamily="34" charset="0"/>
                <a:cs typeface="Arial" panose="020B0604020202020204" pitchFamily="34" charset="0"/>
              </a:rPr>
              <a:t>Let’s Practice</a:t>
            </a:r>
            <a:endParaRPr lang="en-US" sz="3000" dirty="0">
              <a:latin typeface="Helvetica" panose="020B060402020202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54</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568399"/>
            <a:ext cx="8610600" cy="6036974"/>
          </a:xfrm>
          <a:prstGeom prst="rect">
            <a:avLst/>
          </a:prstGeom>
        </p:spPr>
        <p:txBody>
          <a:bodyPr wrap="square">
            <a:spAutoFit/>
          </a:bodyPr>
          <a:lstStyle/>
          <a:p>
            <a:pPr marL="342900" lvl="0" indent="-342900">
              <a:lnSpc>
                <a:spcPct val="150000"/>
              </a:lnSpc>
              <a:buFont typeface="Arial" panose="020B0604020202020204" pitchFamily="34" charset="0"/>
              <a:buChar char="•"/>
            </a:pPr>
            <a:r>
              <a:rPr lang="en-US" sz="2000" dirty="0">
                <a:latin typeface="Helvetica" panose="020B0604020202020204" pitchFamily="34" charset="0"/>
              </a:rPr>
              <a:t>Prevent the elder from falls</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Conditions such as arthritis, spinal problems, muscular problems, and balance and coordination problems can restrict the elder’s ability to walk independently</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Explain to the elder that you will help them walk</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Ensure that the elder is wearing comfortable, non-skid and well-fitting shoes</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Ensure that the surface is smooth and even so that the elder does not stumble or have to look down while walking</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Make sure that the elder has both feet firmly planted on the floor</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Walk behind and to one side of the elder; support the elder’s weaker side</a:t>
            </a:r>
            <a:endParaRPr lang="en-US" sz="2000" dirty="0">
              <a:latin typeface="Helvetica" panose="020B0604020202020204" pitchFamily="34" charset="0"/>
            </a:endParaRPr>
          </a:p>
          <a:p>
            <a:pPr marL="342900" lvl="0" indent="-342900">
              <a:lnSpc>
                <a:spcPct val="150000"/>
              </a:lnSpc>
              <a:buFont typeface="Arial" panose="020B0604020202020204" pitchFamily="34" charset="0"/>
              <a:buChar char="•"/>
            </a:pPr>
            <a:r>
              <a:rPr lang="en-US" sz="2000" dirty="0">
                <a:latin typeface="Helvetica" panose="020B0604020202020204" pitchFamily="34" charset="0"/>
              </a:rPr>
              <a:t>Let the elder set the pace</a:t>
            </a:r>
            <a:endParaRPr lang="en-US" sz="2000" dirty="0">
              <a:latin typeface="Helvetica"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5378"/>
            <a:ext cx="8229600" cy="685800"/>
          </a:xfrm>
        </p:spPr>
        <p:txBody>
          <a:bodyPr>
            <a:normAutofit/>
          </a:bodyPr>
          <a:lstStyle/>
          <a:p>
            <a:r>
              <a:rPr lang="en-US" sz="3600" dirty="0">
                <a:latin typeface="Helvetica" panose="020B0604020202020204" pitchFamily="34" charset="0"/>
              </a:rPr>
              <a:t>Summary</a:t>
            </a:r>
            <a:endParaRPr lang="en-US" sz="3600" dirty="0">
              <a:latin typeface="Helvetica" panose="020B0604020202020204" pitchFamily="34" charset="0"/>
            </a:endParaRPr>
          </a:p>
        </p:txBody>
      </p:sp>
      <p:sp>
        <p:nvSpPr>
          <p:cNvPr id="5" name="TextBox 4"/>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3" name="Rectangle 2"/>
          <p:cNvSpPr/>
          <p:nvPr/>
        </p:nvSpPr>
        <p:spPr>
          <a:xfrm>
            <a:off x="381000" y="838200"/>
            <a:ext cx="8610600" cy="5402184"/>
          </a:xfrm>
          <a:prstGeom prst="rect">
            <a:avLst/>
          </a:prstGeom>
        </p:spPr>
        <p:txBody>
          <a:bodyPr wrap="square">
            <a:spAutoFit/>
          </a:bodyPr>
          <a:lstStyle/>
          <a:p>
            <a:pPr marL="342900" lvl="0" indent="-342900">
              <a:lnSpc>
                <a:spcPct val="175000"/>
              </a:lnSpc>
              <a:buFont typeface="Arial" panose="020B0604020202020204" pitchFamily="34" charset="0"/>
              <a:buChar char="•"/>
            </a:pPr>
            <a:r>
              <a:rPr lang="en-US" sz="2000" dirty="0">
                <a:latin typeface="Helvetica" panose="020B0604020202020204" pitchFamily="34" charset="0"/>
              </a:rPr>
              <a:t>If the elder does not have the strength or stability to support themselves, they might need to use a walking stick or cane</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If they require more support, they could use a walker</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When assisting an elder who is using a walker, ensure that the elder stays inside the frame of the walker</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If the elder needs a lot of support while walking, use a gait belt </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Maintain a firm grip on the gait belt</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Always be prepared for a fall</a:t>
            </a:r>
            <a:endParaRPr lang="en-US" sz="2000" dirty="0">
              <a:latin typeface="Helvetica" panose="020B0604020202020204" pitchFamily="34" charset="0"/>
            </a:endParaRPr>
          </a:p>
          <a:p>
            <a:pPr marL="342900" lvl="0" indent="-342900">
              <a:lnSpc>
                <a:spcPct val="175000"/>
              </a:lnSpc>
              <a:buFont typeface="Arial" panose="020B0604020202020204" pitchFamily="34" charset="0"/>
              <a:buChar char="•"/>
            </a:pPr>
            <a:r>
              <a:rPr lang="en-US" sz="2000" dirty="0">
                <a:latin typeface="Helvetica" panose="020B0604020202020204" pitchFamily="34" charset="0"/>
              </a:rPr>
              <a:t>Be observant; the elder might tire easily and only be able to handle short walks</a:t>
            </a:r>
            <a:endParaRPr lang="en-US" sz="2000" dirty="0">
              <a:latin typeface="Helvetica"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360996"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0" y="-18373"/>
            <a:ext cx="9144000" cy="6876373"/>
          </a:xfrm>
          <a:prstGeom prst="rect">
            <a:avLst/>
          </a:prstGeom>
          <a:ln>
            <a:solidFill>
              <a:srgbClr val="7030A0"/>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5" name="Straight Connector 14"/>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5</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pic>
        <p:nvPicPr>
          <p:cNvPr id="8" name="Picture 7"/>
          <p:cNvPicPr preferRelativeResize="0"/>
          <p:nvPr/>
        </p:nvPicPr>
        <p:blipFill>
          <a:blip r:embed="rId1" cstate="print">
            <a:extLst>
              <a:ext uri="{28A0092B-C50C-407E-A947-70E740481C1C}">
                <a14:useLocalDpi xmlns:a14="http://schemas.microsoft.com/office/drawing/2010/main" val="0"/>
              </a:ext>
            </a:extLst>
          </a:blip>
          <a:stretch>
            <a:fillRect/>
          </a:stretch>
        </p:blipFill>
        <p:spPr>
          <a:xfrm>
            <a:off x="792000" y="2797200"/>
            <a:ext cx="7560000" cy="1440000"/>
          </a:xfrm>
          <a:prstGeom prst="rect">
            <a:avLst/>
          </a:prstGeom>
        </p:spPr>
      </p:pic>
      <p:sp>
        <p:nvSpPr>
          <p:cNvPr id="12" name="Rectangle 11"/>
          <p:cNvSpPr/>
          <p:nvPr/>
        </p:nvSpPr>
        <p:spPr>
          <a:xfrm>
            <a:off x="844625" y="3276834"/>
            <a:ext cx="7467600" cy="553998"/>
          </a:xfrm>
          <a:prstGeom prst="rect">
            <a:avLst/>
          </a:prstGeom>
        </p:spPr>
        <p:txBody>
          <a:bodyPr wrap="square">
            <a:spAutoFit/>
          </a:bodyPr>
          <a:lstStyle/>
          <a:p>
            <a:pPr algn="ctr"/>
            <a:r>
              <a:rPr lang="en-US" sz="3000" b="1" dirty="0">
                <a:latin typeface="Helvetica" panose="020B0604020202020204" pitchFamily="34" charset="0"/>
                <a:cs typeface="Arial" panose="020B0604020202020204" pitchFamily="34" charset="0"/>
              </a:rPr>
              <a:t>Encouraging Independence in the Elder</a:t>
            </a:r>
            <a:endParaRPr lang="en-US" sz="3000" b="1" dirty="0">
              <a:latin typeface="Helvetica"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57"/>
          <p:cNvSpPr/>
          <p:nvPr/>
        </p:nvSpPr>
        <p:spPr>
          <a:xfrm>
            <a:off x="0" y="462770"/>
            <a:ext cx="539552" cy="895773"/>
          </a:xfrm>
          <a:prstGeom prst="rect">
            <a:avLst/>
          </a:prstGeom>
          <a:solidFill>
            <a:srgbClr val="92C63D"/>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6" name="Shape 358"/>
          <p:cNvSpPr/>
          <p:nvPr/>
        </p:nvSpPr>
        <p:spPr>
          <a:xfrm>
            <a:off x="614858" y="462770"/>
            <a:ext cx="8529142" cy="895773"/>
          </a:xfrm>
          <a:prstGeom prst="rect">
            <a:avLst/>
          </a:prstGeom>
          <a:solidFill>
            <a:srgbClr val="7C3A92">
              <a:alpha val="64705"/>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92C63D"/>
              </a:solidFill>
              <a:latin typeface="Arial" panose="020B0604020202020204"/>
              <a:ea typeface="Arial" panose="020B0604020202020204"/>
              <a:cs typeface="Arial" panose="020B0604020202020204"/>
              <a:sym typeface="Arial" panose="020B0604020202020204"/>
            </a:endParaRPr>
          </a:p>
        </p:txBody>
      </p:sp>
      <p:sp>
        <p:nvSpPr>
          <p:cNvPr id="9" name="Shape 359"/>
          <p:cNvSpPr txBox="1"/>
          <p:nvPr/>
        </p:nvSpPr>
        <p:spPr>
          <a:xfrm>
            <a:off x="614859" y="462770"/>
            <a:ext cx="8529141" cy="895773"/>
          </a:xfrm>
          <a:prstGeom prst="rect">
            <a:avLst/>
          </a:prstGeom>
          <a:noFill/>
          <a:ln>
            <a:noFill/>
          </a:ln>
        </p:spPr>
        <p:txBody>
          <a:bodyPr lIns="91425" tIns="45700" rIns="91425" bIns="45700" anchor="ctr" anchorCtr="0">
            <a:noAutofit/>
          </a:bodyPr>
          <a:lstStyle/>
          <a:p>
            <a:pPr>
              <a:buSzPct val="25000"/>
            </a:pPr>
            <a:endParaRPr lang="en-GB" sz="3600" b="1" dirty="0">
              <a:solidFill>
                <a:schemeClr val="lt1"/>
              </a:solidFill>
              <a:latin typeface="Helvetica Neue"/>
              <a:ea typeface="Helvetica Neue"/>
              <a:cs typeface="Helvetica Neue"/>
            </a:endParaRPr>
          </a:p>
          <a:p>
            <a:r>
              <a:rPr lang="en-US" sz="3600" b="1" dirty="0">
                <a:solidFill>
                  <a:schemeClr val="lt1"/>
                </a:solidFill>
                <a:latin typeface="Helvetica Neue"/>
                <a:ea typeface="Helvetica Neue"/>
                <a:cs typeface="Helvetica Neue"/>
              </a:rPr>
              <a:t>Encouraging Independence in the Elder</a:t>
            </a:r>
            <a:endParaRPr lang="en-US" sz="3600" b="1" dirty="0">
              <a:solidFill>
                <a:schemeClr val="lt1"/>
              </a:solidFill>
              <a:latin typeface="Helvetica Neue"/>
              <a:ea typeface="Helvetica Neue"/>
              <a:cs typeface="Helvetica Neue"/>
            </a:endParaRPr>
          </a:p>
          <a:p>
            <a:pPr lvl="0">
              <a:buSzPct val="25000"/>
            </a:pPr>
            <a:endParaRPr lang="en-SG" sz="3600" b="1" dirty="0">
              <a:solidFill>
                <a:schemeClr val="lt1"/>
              </a:solidFill>
              <a:latin typeface="Helvetica Neue"/>
              <a:ea typeface="Helvetica Neue"/>
              <a:cs typeface="Helvetica Neue"/>
              <a:sym typeface="Helvetica Neue"/>
            </a:endParaRPr>
          </a:p>
        </p:txBody>
      </p:sp>
      <p:sp>
        <p:nvSpPr>
          <p:cNvPr id="10" name="TextBox 9"/>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6</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
        <p:nvSpPr>
          <p:cNvPr id="11" name="Rectangle 10"/>
          <p:cNvSpPr/>
          <p:nvPr/>
        </p:nvSpPr>
        <p:spPr>
          <a:xfrm>
            <a:off x="1788" y="6604438"/>
            <a:ext cx="9143999" cy="246221"/>
          </a:xfrm>
          <a:prstGeom prst="rect">
            <a:avLst/>
          </a:prstGeom>
        </p:spPr>
        <p:txBody>
          <a:bodyPr wrap="square">
            <a:spAutoFit/>
          </a:bodyPr>
          <a:lstStyle/>
          <a:p>
            <a:r>
              <a:rPr lang="en-US" sz="950" b="1" dirty="0">
                <a:latin typeface="Helvetica" panose="020B0604020202020204" pitchFamily="34" charset="0"/>
                <a:cs typeface="Helvetica" panose="020B0604020202020204" pitchFamily="34" charset="0"/>
              </a:rPr>
              <a:t>Copyright: </a:t>
            </a:r>
            <a:r>
              <a:rPr lang="en-US" sz="950" b="1" dirty="0" err="1">
                <a:latin typeface="Helvetica" panose="020B0604020202020204" pitchFamily="34" charset="0"/>
                <a:cs typeface="Helvetica" panose="020B0604020202020204" pitchFamily="34" charset="0"/>
              </a:rPr>
              <a:t>iCare</a:t>
            </a:r>
            <a:r>
              <a:rPr lang="en-US" sz="950" b="1" dirty="0">
                <a:latin typeface="Helvetica" panose="020B0604020202020204" pitchFamily="34" charset="0"/>
                <a:cs typeface="Helvetica" panose="020B0604020202020204" pitchFamily="34" charset="0"/>
              </a:rPr>
              <a:t> Life Pte. Ltd., Singapore : </a:t>
            </a:r>
            <a:r>
              <a:rPr lang="en-US" sz="950" i="1" dirty="0">
                <a:latin typeface="Helvetica" panose="020B0604020202020204" pitchFamily="34" charset="0"/>
                <a:cs typeface="Helvetica" panose="020B0604020202020204" pitchFamily="34" charset="0"/>
              </a:rPr>
              <a:t>This document  must not be copied or shared or circulated without the consent of </a:t>
            </a:r>
            <a:r>
              <a:rPr lang="en-US" sz="950" i="1" dirty="0" err="1">
                <a:latin typeface="Helvetica" panose="020B0604020202020204" pitchFamily="34" charset="0"/>
                <a:cs typeface="Helvetica" panose="020B0604020202020204" pitchFamily="34" charset="0"/>
              </a:rPr>
              <a:t>iCare</a:t>
            </a:r>
            <a:r>
              <a:rPr lang="en-US" sz="950" i="1" dirty="0">
                <a:latin typeface="Helvetica" panose="020B0604020202020204" pitchFamily="34" charset="0"/>
                <a:cs typeface="Helvetica" panose="020B0604020202020204" pitchFamily="34" charset="0"/>
              </a:rPr>
              <a:t> Life and/or its affiliates. </a:t>
            </a:r>
            <a:r>
              <a:rPr lang="en-US" sz="950" dirty="0">
                <a:latin typeface="Helvetica" panose="020B0604020202020204" pitchFamily="34" charset="0"/>
                <a:cs typeface="Helvetica" panose="020B0604020202020204" pitchFamily="34" charset="0"/>
              </a:rPr>
              <a:t> </a:t>
            </a:r>
            <a:endParaRPr lang="en-IN" sz="950" dirty="0">
              <a:latin typeface="Helvetica" panose="020B0604020202020204" pitchFamily="34" charset="0"/>
              <a:cs typeface="Helvetica" panose="020B0604020202020204" pitchFamily="34" charset="0"/>
            </a:endParaRPr>
          </a:p>
        </p:txBody>
      </p:sp>
      <p:cxnSp>
        <p:nvCxnSpPr>
          <p:cNvPr id="12" name="Straight Connector 11"/>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1575" y="6597352"/>
            <a:ext cx="9180000" cy="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97540"/>
            <a:ext cx="9144000" cy="515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00"/>
    </mc:Choice>
    <mc:Fallback>
      <p:transition spd="slow" advTm="56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150"/>
            <a:ext cx="8229600" cy="552450"/>
          </a:xfrm>
        </p:spPr>
        <p:txBody>
          <a:bodyPr>
            <a:normAutofit/>
          </a:bodyPr>
          <a:lstStyle/>
          <a:p>
            <a:r>
              <a:rPr lang="en-US" sz="3000" dirty="0">
                <a:latin typeface="Helvetica" panose="020B0604020202020204" pitchFamily="34" charset="0"/>
              </a:rPr>
              <a:t>Summary</a:t>
            </a:r>
            <a:endParaRPr lang="en-US" sz="3000" dirty="0">
              <a:latin typeface="Helvetica" panose="020B0604020202020204" pitchFamily="34" charset="0"/>
            </a:endParaRPr>
          </a:p>
        </p:txBody>
      </p:sp>
      <p:sp>
        <p:nvSpPr>
          <p:cNvPr id="3" name="Content Placeholder 2"/>
          <p:cNvSpPr>
            <a:spLocks noGrp="1"/>
          </p:cNvSpPr>
          <p:nvPr>
            <p:ph idx="1"/>
          </p:nvPr>
        </p:nvSpPr>
        <p:spPr>
          <a:xfrm>
            <a:off x="190500" y="526374"/>
            <a:ext cx="8839200" cy="6419850"/>
          </a:xfrm>
        </p:spPr>
        <p:txBody>
          <a:bodyPr>
            <a:noAutofit/>
          </a:bodyPr>
          <a:lstStyle/>
          <a:p>
            <a:r>
              <a:rPr lang="en-US" sz="2000" dirty="0">
                <a:latin typeface="Helvetica" panose="020B0604020202020204" pitchFamily="34" charset="0"/>
              </a:rPr>
              <a:t>To encourage independence in the elder:</a:t>
            </a:r>
            <a:endParaRPr lang="en-US" sz="2000" dirty="0">
              <a:latin typeface="Helvetica" panose="020B0604020202020204" pitchFamily="34" charset="0"/>
            </a:endParaRPr>
          </a:p>
          <a:p>
            <a:endParaRPr lang="en-US" sz="2000" dirty="0">
              <a:latin typeface="Helvetica" panose="020B0604020202020204" pitchFamily="34" charset="0"/>
            </a:endParaRPr>
          </a:p>
          <a:p>
            <a:pPr lvl="1"/>
            <a:r>
              <a:rPr lang="en-US" sz="2000" dirty="0">
                <a:latin typeface="Helvetica" panose="020B0604020202020204" pitchFamily="34" charset="0"/>
              </a:rPr>
              <a:t>Play the role of a helper</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Control the urge to do everything for the elder</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Arrange for appropriate devices to help the elder see, hear, and move better</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Encourage the person to perform routine activities independently</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Encourage the person to eat and serve food independently</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Encourage the person to follow a hobby independently</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Make sure all things are kept at a comfortable height for the elder</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Ask for the elder’s opinion in taking everyday decisions</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Do not hurry the person to complete a task</a:t>
            </a:r>
            <a:endParaRPr lang="en-US" sz="2000" dirty="0">
              <a:latin typeface="Helvetica" panose="020B0604020202020204" pitchFamily="34" charset="0"/>
            </a:endParaRPr>
          </a:p>
          <a:p>
            <a:pPr lvl="1"/>
            <a:endParaRPr lang="en-US" sz="800" dirty="0">
              <a:latin typeface="Helvetica" panose="020B0604020202020204" pitchFamily="34" charset="0"/>
            </a:endParaRPr>
          </a:p>
          <a:p>
            <a:pPr lvl="1"/>
            <a:r>
              <a:rPr lang="en-US" sz="2000" dirty="0">
                <a:latin typeface="Helvetica" panose="020B0604020202020204" pitchFamily="34" charset="0"/>
              </a:rPr>
              <a:t>Be patient, encouraging, and appreciative</a:t>
            </a:r>
            <a:endParaRPr lang="en-US" sz="2000" dirty="0">
              <a:latin typeface="Helvetica" panose="020B0604020202020204" pitchFamily="34" charset="0"/>
            </a:endParaRPr>
          </a:p>
        </p:txBody>
      </p:sp>
      <p:sp>
        <p:nvSpPr>
          <p:cNvPr id="5" name="TextBox 4"/>
          <p:cNvSpPr txBox="1"/>
          <p:nvPr/>
        </p:nvSpPr>
        <p:spPr>
          <a:xfrm>
            <a:off x="8820472" y="6597352"/>
            <a:ext cx="290464"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7</a:t>
            </a:r>
            <a:r>
              <a:rPr lang="en-US" sz="1000" dirty="0">
                <a:latin typeface="Helvetica" panose="020B0604020202020204" pitchFamily="34" charset="0"/>
                <a:cs typeface="Helvetica" panose="020B0604020202020204" pitchFamily="34" charset="0"/>
              </a:rPr>
              <a:t> </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a:normAutofit/>
          </a:bodyPr>
          <a:lstStyle/>
          <a:p>
            <a:r>
              <a:rPr lang="en-US" sz="3000" dirty="0">
                <a:latin typeface="Helvetica" panose="020B0604020202020204" pitchFamily="34" charset="0"/>
              </a:rPr>
              <a:t>Any Questions?</a:t>
            </a:r>
            <a:endParaRPr lang="en-US" sz="3000" dirty="0">
              <a:latin typeface="Helvetica" panose="020B0604020202020204" pitchFamily="34" charset="0"/>
            </a:endParaRPr>
          </a:p>
        </p:txBody>
      </p:sp>
      <p:sp>
        <p:nvSpPr>
          <p:cNvPr id="4" name="TextBox 3"/>
          <p:cNvSpPr txBox="1"/>
          <p:nvPr/>
        </p:nvSpPr>
        <p:spPr>
          <a:xfrm>
            <a:off x="8820472" y="6597352"/>
            <a:ext cx="255198" cy="246221"/>
          </a:xfrm>
          <a:prstGeom prst="rect">
            <a:avLst/>
          </a:prstGeom>
          <a:noFill/>
        </p:spPr>
        <p:txBody>
          <a:bodyPr wrap="none" rtlCol="0">
            <a:spAutoFit/>
          </a:bodyPr>
          <a:lstStyle/>
          <a:p>
            <a:r>
              <a:rPr lang="en-US" sz="1000" b="1" dirty="0">
                <a:latin typeface="Helvetica" panose="020B0604020202020204" pitchFamily="34" charset="0"/>
                <a:cs typeface="Helvetica" panose="020B0604020202020204" pitchFamily="34" charset="0"/>
              </a:rPr>
              <a:t>8</a:t>
            </a:r>
            <a:endParaRPr lang="en-IN" sz="1000" dirty="0">
              <a:latin typeface="Helvetica" panose="020B0604020202020204" pitchFamily="34" charset="0"/>
              <a:cs typeface="Helvetica" panose="020B0604020202020204" pitchFamily="34" charset="0"/>
            </a:endParaRPr>
          </a:p>
        </p:txBody>
      </p:sp>
    </p:spTree>
  </p:cSld>
  <p:clrMapOvr>
    <a:masterClrMapping/>
  </p:clrMapOvr>
</p:sld>
</file>

<file path=ppt/tags/tag1.xml><?xml version="1.0" encoding="utf-8"?>
<p:tagLst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quot;/&gt;&lt;isInvalidForFieldText val=&quot;0&quot;/&gt;&lt;Image&gt;&lt;filename val=&quot;C:\Users\Khasnobis\Documents\My Adobe Presentations\1. Skills-For-Care-Presentation-web-version-Standard-1\data\asimages\{442C03FA-5C88-4919-9F0C-7EC4E202DB32}_1.png&quot;/&gt;&lt;left val=&quot;-15&quot;/&gt;&lt;top val=&quot;192&quot;/&gt;&lt;width val=&quot;703&quot;/&gt;&lt;height val=&quot;114&quot;/&gt;&lt;hasText val=&quot;1&quot;/&gt;&lt;/Image&gt;&lt;/ThreeDShapeInfo&gt;"/>
</p:tagLst>
</file>

<file path=ppt/tags/tag2.xml><?xml version="1.0" encoding="utf-8"?>
<p:tagLst xmlns:p="http://schemas.openxmlformats.org/presentationml/2006/main">
  <p:tag name="PRESENTER_SHAPETEXTINFO" val="&lt;ShapeTextInfo&gt;&lt;TableIndex row=&quot;-1&quot; col=&quot;-1&quot;&gt;&lt;linesCount val=&quot;1&quot;/&gt;&lt;lineCharCount val=&quot;20&quot;/&gt;&lt;/TableIndex&gt;&lt;/ShapeTextInfo&gt;"/>
  <p:tag name="HTML_SHAPEINFO" val="&lt;ThreeDShapeInfo&gt;&lt;uuid val=&quot;&quot;/&gt;&lt;isInvalidForFieldText val=&quot;0&quot;/&gt;&lt;Image&gt;&lt;filename val=&quot;C:\Users\Khasnobis\Documents\My Adobe Presentations\1. Skills-For-Care-Presentation-web-version-Standard-1\data\asimages\{442C03FA-5C88-4919-9F0C-7EC4E202DB32}_1.png&quot;/&gt;&lt;left val=&quot;-15&quot;/&gt;&lt;top val=&quot;192&quot;/&gt;&lt;width val=&quot;703&quot;/&gt;&lt;height val=&quot;114&quot;/&gt;&lt;hasText val=&quot;1&quot;/&gt;&lt;/Image&gt;&lt;/ThreeDShapeInfo&gt;"/>
</p:tagLst>
</file>

<file path=ppt/tags/tag3.xml><?xml version="1.0" encoding="utf-8"?>
<p:tagLst xmlns:p="http://schemas.openxmlformats.org/presentationml/2006/main">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94&quot;/&gt;&lt;/object&gt;&lt;object type=&quot;3&quot; unique_id=&quot;10004&quot;&gt;&lt;property id=&quot;20148&quot; value=&quot;5&quot;/&gt;&lt;property id=&quot;20300&quot; value=&quot;Slide 2&quot;/&gt;&lt;property id=&quot;20307&quot; value=&quot;308&quot;/&gt;&lt;/object&gt;&lt;object type=&quot;3&quot; unique_id=&quot;10005&quot;&gt;&lt;property id=&quot;20148&quot; value=&quot;5&quot;/&gt;&lt;property id=&quot;20300&quot; value=&quot;Slide 3&quot;/&gt;&lt;property id=&quot;20307&quot; value=&quot;301&quot;/&gt;&lt;/object&gt;&lt;object type=&quot;3&quot; unique_id=&quot;10006&quot;&gt;&lt;property id=&quot;20148&quot; value=&quot;5&quot;/&gt;&lt;property id=&quot;20300&quot; value=&quot;Slide 4 - &amp;quot;Summary&amp;quot;&quot;/&gt;&lt;property id=&quot;20307&quot; value=&quot;275&quot;/&gt;&lt;/object&gt;&lt;object type=&quot;3&quot; unique_id=&quot;10007&quot;&gt;&lt;property id=&quot;20148&quot; value=&quot;5&quot;/&gt;&lt;property id=&quot;20300&quot; value=&quot;Slide 5 - &amp;quot;Any Questions?&amp;quot;&quot;/&gt;&lt;property id=&quot;20307&quot; value=&quot;283&quot;/&gt;&lt;/object&gt;&lt;object type=&quot;3&quot; unique_id=&quot;10008&quot;&gt;&lt;property id=&quot;20148&quot; value=&quot;5&quot;/&gt;&lt;property id=&quot;20300&quot; value=&quot;Slide 6&quot;/&gt;&lt;property id=&quot;20307&quot; value=&quot;319&quot;/&gt;&lt;/object&gt;&lt;object type=&quot;3&quot; unique_id=&quot;10009&quot;&gt;&lt;property id=&quot;20148&quot; value=&quot;5&quot;/&gt;&lt;property id=&quot;20300&quot; value=&quot;Slide 7&quot;/&gt;&lt;property id=&quot;20307&quot; value=&quot;320&quot;/&gt;&lt;/object&gt;&lt;object type=&quot;3&quot; unique_id=&quot;10010&quot;&gt;&lt;property id=&quot;20148&quot; value=&quot;5&quot;/&gt;&lt;property id=&quot;20300&quot; value=&quot;Slide 8 - &amp;quot;Summary&amp;quot;&quot;/&gt;&lt;property id=&quot;20307&quot; value=&quot;322&quot;/&gt;&lt;/object&gt;&lt;object type=&quot;3&quot; unique_id=&quot;10011&quot;&gt;&lt;property id=&quot;20148&quot; value=&quot;5&quot;/&gt;&lt;property id=&quot;20300&quot; value=&quot;Slide 9 - &amp;quot;Any Questions?&amp;quot;&quot;/&gt;&lt;property id=&quot;20307&quot; value=&quot;323&quot;/&gt;&lt;/object&gt;&lt;object type=&quot;3&quot; unique_id=&quot;10012&quot;&gt;&lt;property id=&quot;20148&quot; value=&quot;5&quot;/&gt;&lt;property id=&quot;20300&quot; value=&quot;Slide 10&quot;/&gt;&lt;property id=&quot;20307&quot; value=&quot;333&quot;/&gt;&lt;/object&gt;&lt;object type=&quot;3&quot; unique_id=&quot;10013&quot;&gt;&lt;property id=&quot;20148&quot; value=&quot;5&quot;/&gt;&lt;property id=&quot;20300&quot; value=&quot;Slide 11&quot;/&gt;&lt;property id=&quot;20307&quot; value=&quot;334&quot;/&gt;&lt;/object&gt;&lt;object type=&quot;3&quot; unique_id=&quot;10014&quot;&gt;&lt;property id=&quot;20148&quot; value=&quot;5&quot;/&gt;&lt;property id=&quot;20300&quot; value=&quot;Slide 12&quot;/&gt;&lt;property id=&quot;20307&quot; value=&quot;371&quot;/&gt;&lt;/object&gt;&lt;object type=&quot;3&quot; unique_id=&quot;10015&quot;&gt;&lt;property id=&quot;20148&quot; value=&quot;5&quot;/&gt;&lt;property id=&quot;20300&quot; value=&quot;Slide 13 - &amp;quot;Summary&amp;quot;&quot;/&gt;&lt;property id=&quot;20307&quot; value=&quot;336&quot;/&gt;&lt;/object&gt;&lt;object type=&quot;3&quot; unique_id=&quot;10016&quot;&gt;&lt;property id=&quot;20148&quot; value=&quot;5&quot;/&gt;&lt;property id=&quot;20300&quot; value=&quot;Slide 14 - &amp;quot;Any Questions?&amp;quot;&quot;/&gt;&lt;property id=&quot;20307&quot; value=&quot;337&quot;/&gt;&lt;/object&gt;&lt;object type=&quot;3&quot; unique_id=&quot;10017&quot;&gt;&lt;property id=&quot;20148&quot; value=&quot;5&quot;/&gt;&lt;property id=&quot;20300&quot; value=&quot;Slide 15&quot;/&gt;&lt;property id=&quot;20307&quot; value=&quot;364&quot;/&gt;&lt;/object&gt;&lt;object type=&quot;3&quot; unique_id=&quot;10018&quot;&gt;&lt;property id=&quot;20148&quot; value=&quot;5&quot;/&gt;&lt;property id=&quot;20300&quot; value=&quot;Slide 16&quot;/&gt;&lt;property id=&quot;20307&quot; value=&quot;365&quot;/&gt;&lt;/object&gt;&lt;object type=&quot;3&quot; unique_id=&quot;10019&quot;&gt;&lt;property id=&quot;20148&quot; value=&quot;5&quot;/&gt;&lt;property id=&quot;20300&quot; value=&quot;Slide 17&quot;/&gt;&lt;property id=&quot;20307&quot; value=&quot;366&quot;/&gt;&lt;/object&gt;&lt;object type=&quot;3&quot; unique_id=&quot;10020&quot;&gt;&lt;property id=&quot;20148&quot; value=&quot;5&quot;/&gt;&lt;property id=&quot;20300&quot; value=&quot;Slide 18 - &amp;quot;Summary&amp;quot;&quot;/&gt;&lt;property id=&quot;20307&quot; value=&quot;367&quot;/&gt;&lt;/object&gt;&lt;object type=&quot;3&quot; unique_id=&quot;10021&quot;&gt;&lt;property id=&quot;20148&quot; value=&quot;5&quot;/&gt;&lt;property id=&quot;20300&quot; value=&quot;Slide 19 - &amp;quot;Any Questions?&amp;quot;&quot;/&gt;&lt;property id=&quot;20307&quot; value=&quot;369&quot;/&gt;&lt;/object&gt;&lt;object type=&quot;3&quot; unique_id=&quot;10022&quot;&gt;&lt;property id=&quot;20148&quot; value=&quot;5&quot;/&gt;&lt;property id=&quot;20300&quot; value=&quot;Slide 20&quot;/&gt;&lt;property id=&quot;20307&quot; value=&quot;348&quot;/&gt;&lt;/object&gt;&lt;object type=&quot;3&quot; unique_id=&quot;10023&quot;&gt;&lt;property id=&quot;20148&quot; value=&quot;5&quot;/&gt;&lt;property id=&quot;20300&quot; value=&quot;Slide 21&quot;/&gt;&lt;property id=&quot;20307&quot; value=&quot;349&quot;/&gt;&lt;/object&gt;&lt;object type=&quot;3&quot; unique_id=&quot;10024&quot;&gt;&lt;property id=&quot;20148&quot; value=&quot;5&quot;/&gt;&lt;property id=&quot;20300&quot; value=&quot;Slide 22&quot;/&gt;&lt;property id=&quot;20307&quot; value=&quot;350&quot;/&gt;&lt;/object&gt;&lt;object type=&quot;3&quot; unique_id=&quot;10025&quot;&gt;&lt;property id=&quot;20148&quot; value=&quot;5&quot;/&gt;&lt;property id=&quot;20300&quot; value=&quot;Slide 23 - &amp;quot;Summary&amp;quot;&quot;/&gt;&lt;property id=&quot;20307&quot; value=&quot;351&quot;/&gt;&lt;/object&gt;&lt;object type=&quot;3&quot; unique_id=&quot;10026&quot;&gt;&lt;property id=&quot;20148&quot; value=&quot;5&quot;/&gt;&lt;property id=&quot;20300&quot; value=&quot;Slide 24 - &amp;quot;Any Questions?&amp;quot;&quot;/&gt;&lt;property id=&quot;20307&quot; value=&quot;353&quot;/&gt;&lt;/object&gt;&lt;object type=&quot;3&quot; unique_id=&quot;10027&quot;&gt;&lt;property id=&quot;20148&quot; value=&quot;5&quot;/&gt;&lt;property id=&quot;20300&quot; value=&quot;Slide 25&quot;/&gt;&lt;property id=&quot;20307&quot; value=&quot;372&quot;/&gt;&lt;/object&gt;&lt;object type=&quot;3&quot; unique_id=&quot;10028&quot;&gt;&lt;property id=&quot;20148&quot; value=&quot;5&quot;/&gt;&lt;property id=&quot;20300&quot; value=&quot;Slide 26&quot;/&gt;&lt;property id=&quot;20307&quot; value=&quot;373&quot;/&gt;&lt;/object&gt;&lt;object type=&quot;3&quot; unique_id=&quot;10029&quot;&gt;&lt;property id=&quot;20148&quot; value=&quot;5&quot;/&gt;&lt;property id=&quot;20300&quot; value=&quot;Slide 27&quot;/&gt;&lt;property id=&quot;20307&quot; value=&quot;374&quot;/&gt;&lt;/object&gt;&lt;object type=&quot;3&quot; unique_id=&quot;10030&quot;&gt;&lt;property id=&quot;20148&quot; value=&quot;5&quot;/&gt;&lt;property id=&quot;20300&quot; value=&quot;Slide 28 - &amp;quot;Summary&amp;quot;&quot;/&gt;&lt;property id=&quot;20307&quot; value=&quot;375&quot;/&gt;&lt;/object&gt;&lt;object type=&quot;3&quot; unique_id=&quot;10031&quot;&gt;&lt;property id=&quot;20148&quot; value=&quot;5&quot;/&gt;&lt;property id=&quot;20300&quot; value=&quot;Slide 29 - &amp;quot;Summary&amp;quot;&quot;/&gt;&lt;property id=&quot;20307&quot; value=&quot;376&quot;/&gt;&lt;/object&gt;&lt;object type=&quot;3&quot; unique_id=&quot;10032&quot;&gt;&lt;property id=&quot;20148&quot; value=&quot;5&quot;/&gt;&lt;property id=&quot;20300&quot; value=&quot;Slide 30 - &amp;quot;Any Questions?&amp;quot;&quot;/&gt;&lt;property id=&quot;20307&quot; value=&quot;377&quot;/&gt;&lt;/object&gt;&lt;object type=&quot;3&quot; unique_id=&quot;10033&quot;&gt;&lt;property id=&quot;20148&quot; value=&quot;5&quot;/&gt;&lt;property id=&quot;20300&quot; value=&quot;Slide 31&quot;/&gt;&lt;property id=&quot;20307&quot; value=&quot;378&quot;/&gt;&lt;/object&gt;&lt;object type=&quot;3&quot; unique_id=&quot;10034&quot;&gt;&lt;property id=&quot;20148&quot; value=&quot;5&quot;/&gt;&lt;property id=&quot;20300&quot; value=&quot;Slide 32&quot;/&gt;&lt;property id=&quot;20307&quot; value=&quot;380&quot;/&gt;&lt;/object&gt;&lt;object type=&quot;3&quot; unique_id=&quot;10035&quot;&gt;&lt;property id=&quot;20148&quot; value=&quot;5&quot;/&gt;&lt;property id=&quot;20300&quot; value=&quot;Slide 33&quot;/&gt;&lt;property id=&quot;20307&quot; value=&quot;379&quot;/&gt;&lt;/object&gt;&lt;object type=&quot;3&quot; unique_id=&quot;10036&quot;&gt;&lt;property id=&quot;20148&quot; value=&quot;5&quot;/&gt;&lt;property id=&quot;20300&quot; value=&quot;Slide 34 - &amp;quot;Summary&amp;quot;&quot;/&gt;&lt;property id=&quot;20307&quot; value=&quot;381&quot;/&gt;&lt;/object&gt;&lt;object type=&quot;3&quot; unique_id=&quot;10037&quot;&gt;&lt;property id=&quot;20148&quot; value=&quot;5&quot;/&gt;&lt;property id=&quot;20300&quot; value=&quot;Slide 35 - &amp;quot;Any Questions?&amp;quot;&quot;/&gt;&lt;property id=&quot;20307&quot; value=&quot;387&quot;/&gt;&lt;/object&gt;&lt;object type=&quot;3&quot; unique_id=&quot;10038&quot;&gt;&lt;property id=&quot;20148&quot; value=&quot;5&quot;/&gt;&lt;property id=&quot;20300&quot; value=&quot;Slide 36&quot;/&gt;&lt;property id=&quot;20307&quot; value=&quot;382&quot;/&gt;&lt;/object&gt;&lt;object type=&quot;3&quot; unique_id=&quot;10039&quot;&gt;&lt;property id=&quot;20148&quot; value=&quot;5&quot;/&gt;&lt;property id=&quot;20300&quot; value=&quot;Slide 37&quot;/&gt;&lt;property id=&quot;20307&quot; value=&quot;383&quot;/&gt;&lt;/object&gt;&lt;object type=&quot;3&quot; unique_id=&quot;10040&quot;&gt;&lt;property id=&quot;20148&quot; value=&quot;5&quot;/&gt;&lt;property id=&quot;20300&quot; value=&quot;Slide 38&quot;/&gt;&lt;property id=&quot;20307&quot; value=&quot;384&quot;/&gt;&lt;/object&gt;&lt;object type=&quot;3&quot; unique_id=&quot;10041&quot;&gt;&lt;property id=&quot;20148&quot; value=&quot;5&quot;/&gt;&lt;property id=&quot;20300&quot; value=&quot;Slide 39 - &amp;quot;Summary&amp;quot;&quot;/&gt;&lt;property id=&quot;20307&quot; value=&quot;385&quot;/&gt;&lt;/object&gt;&lt;object type=&quot;3&quot; unique_id=&quot;10042&quot;&gt;&lt;property id=&quot;20148&quot; value=&quot;5&quot;/&gt;&lt;property id=&quot;20300&quot; value=&quot;Slide 40 - &amp;quot;Summary&amp;quot;&quot;/&gt;&lt;property id=&quot;20307&quot; value=&quot;386&quot;/&gt;&lt;/object&gt;&lt;object type=&quot;3&quot; unique_id=&quot;10043&quot;&gt;&lt;property id=&quot;20148&quot; value=&quot;5&quot;/&gt;&lt;property id=&quot;20300&quot; value=&quot;Slide 41 - &amp;quot;Any Questions?&amp;quot;&quot;/&gt;&lt;property id=&quot;20307&quot; value=&quot;388&quot;/&gt;&lt;/object&gt;&lt;object type=&quot;3&quot; unique_id=&quot;10044&quot;&gt;&lt;property id=&quot;20148&quot; value=&quot;5&quot;/&gt;&lt;property id=&quot;20300&quot; value=&quot;Slide 42&quot;/&gt;&lt;property id=&quot;20307&quot; value=&quot;389&quot;/&gt;&lt;/object&gt;&lt;object type=&quot;3&quot; unique_id=&quot;10045&quot;&gt;&lt;property id=&quot;20148&quot; value=&quot;5&quot;/&gt;&lt;property id=&quot;20300&quot; value=&quot;Slide 43&quot;/&gt;&lt;property id=&quot;20307&quot; value=&quot;390&quot;/&gt;&lt;/object&gt;&lt;object type=&quot;3&quot; unique_id=&quot;10046&quot;&gt;&lt;property id=&quot;20148&quot; value=&quot;5&quot;/&gt;&lt;property id=&quot;20300&quot; value=&quot;Slide 44&quot;/&gt;&lt;property id=&quot;20307&quot; value=&quot;391&quot;/&gt;&lt;/object&gt;&lt;object type=&quot;3&quot; unique_id=&quot;10047&quot;&gt;&lt;property id=&quot;20148&quot; value=&quot;5&quot;/&gt;&lt;property id=&quot;20300&quot; value=&quot;Slide 45 - &amp;quot;Summary&amp;quot;&quot;/&gt;&lt;property id=&quot;20307&quot; value=&quot;392&quot;/&gt;&lt;/object&gt;&lt;object type=&quot;3&quot; unique_id=&quot;10048&quot;&gt;&lt;property id=&quot;20148&quot; value=&quot;5&quot;/&gt;&lt;property id=&quot;20300&quot; value=&quot;Slide 46 - &amp;quot;Any Questions?&amp;quot;&quot;/&gt;&lt;property id=&quot;20307&quot; value=&quot;393&quot;/&gt;&lt;/object&gt;&lt;object type=&quot;3&quot; unique_id=&quot;10049&quot;&gt;&lt;property id=&quot;20148&quot; value=&quot;5&quot;/&gt;&lt;property id=&quot;20300&quot; value=&quot;Slide 47&quot;/&gt;&lt;property id=&quot;20307&quot; value=&quot;394&quot;/&gt;&lt;/object&gt;&lt;object type=&quot;3&quot; unique_id=&quot;10050&quot;&gt;&lt;property id=&quot;20148&quot; value=&quot;5&quot;/&gt;&lt;property id=&quot;20300&quot; value=&quot;Slide 48&quot;/&gt;&lt;property id=&quot;20307&quot; value=&quot;395&quot;/&gt;&lt;/object&gt;&lt;object type=&quot;3&quot; unique_id=&quot;10051&quot;&gt;&lt;property id=&quot;20148&quot; value=&quot;5&quot;/&gt;&lt;property id=&quot;20300&quot; value=&quot;Slide 49&quot;/&gt;&lt;property id=&quot;20307&quot; value=&quot;396&quot;/&gt;&lt;/object&gt;&lt;object type=&quot;3&quot; unique_id=&quot;10052&quot;&gt;&lt;property id=&quot;20148&quot; value=&quot;5&quot;/&gt;&lt;property id=&quot;20300&quot; value=&quot;Slide 50 - &amp;quot;Summary&amp;quot;&quot;/&gt;&lt;property id=&quot;20307&quot; value=&quot;397&quot;/&gt;&lt;/object&gt;&lt;object type=&quot;3&quot; unique_id=&quot;10053&quot;&gt;&lt;property id=&quot;20148&quot; value=&quot;5&quot;/&gt;&lt;property id=&quot;20300&quot; value=&quot;Slide 51 - &amp;quot;Any Questions?&amp;quot;&quot;/&gt;&lt;property id=&quot;20307&quot; value=&quot;398&quot;/&gt;&lt;/object&gt;&lt;object type=&quot;3&quot; unique_id=&quot;10054&quot;&gt;&lt;property id=&quot;20148&quot; value=&quot;5&quot;/&gt;&lt;property id=&quot;20300&quot; value=&quot;Slide 52&quot;/&gt;&lt;property id=&quot;20307&quot; value=&quot;399&quot;/&gt;&lt;/object&gt;&lt;object type=&quot;3&quot; unique_id=&quot;10055&quot;&gt;&lt;property id=&quot;20148&quot; value=&quot;5&quot;/&gt;&lt;property id=&quot;20300&quot; value=&quot;Slide 53&quot;/&gt;&lt;property id=&quot;20307&quot; value=&quot;400&quot;/&gt;&lt;/object&gt;&lt;object type=&quot;3&quot; unique_id=&quot;10056&quot;&gt;&lt;property id=&quot;20148&quot; value=&quot;5&quot;/&gt;&lt;property id=&quot;20300&quot; value=&quot;Slide 54&quot;/&gt;&lt;property id=&quot;20307&quot; value=&quot;401&quot;/&gt;&lt;/object&gt;&lt;object type=&quot;3&quot; unique_id=&quot;10057&quot;&gt;&lt;property id=&quot;20148&quot; value=&quot;5&quot;/&gt;&lt;property id=&quot;20300&quot; value=&quot;Slide 55 - &amp;quot;Summary&amp;quot;&quot;/&gt;&lt;property id=&quot;20307&quot; value=&quot;402&quot;/&gt;&lt;/object&gt;&lt;object type=&quot;3&quot; unique_id=&quot;10058&quot;&gt;&lt;property id=&quot;20148&quot; value=&quot;5&quot;/&gt;&lt;property id=&quot;20300&quot; value=&quot;Slide 56 - &amp;quot;Summary&amp;quot;&quot;/&gt;&lt;property id=&quot;20307&quot; value=&quot;403&quot;/&gt;&lt;/object&gt;&lt;object type=&quot;3&quot; unique_id=&quot;10059&quot;&gt;&lt;property id=&quot;20148&quot; value=&quot;5&quot;/&gt;&lt;property id=&quot;20300&quot; value=&quot;Slide 57 - &amp;quot;Any Questions?&amp;quot;&quot;/&gt;&lt;property id=&quot;20307&quot; value=&quot;404&quot;/&gt;&lt;/object&gt;&lt;object type=&quot;3&quot; unique_id=&quot;10060&quot;&gt;&lt;property id=&quot;20148&quot; value=&quot;5&quot;/&gt;&lt;property id=&quot;20300&quot; value=&quot;Slide 58&quot;/&gt;&lt;property id=&quot;20307&quot; value=&quot;299&quot;/&gt;&lt;/object&gt;&lt;/object&gt;&lt;object type=&quot;8&quot; unique_id=&quot;10120&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13013</Words>
  <Application>WPS Presentation</Application>
  <PresentationFormat>On-screen Show (4:3)</PresentationFormat>
  <Paragraphs>631</Paragraphs>
  <Slides>58</Slides>
  <Notes>55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58</vt:i4>
      </vt:variant>
    </vt:vector>
  </HeadingPairs>
  <TitlesOfParts>
    <vt:vector size="68" baseType="lpstr">
      <vt:lpstr>Arial</vt:lpstr>
      <vt:lpstr>SimSun</vt:lpstr>
      <vt:lpstr>Wingdings</vt:lpstr>
      <vt:lpstr>Helvetica</vt:lpstr>
      <vt:lpstr>Arial</vt:lpstr>
      <vt:lpstr>Helvetica Neue</vt:lpstr>
      <vt:lpstr>Microsoft YaHei</vt:lpstr>
      <vt:lpstr>Arial Unicode MS</vt:lpstr>
      <vt:lpstr>Calibri</vt:lpstr>
      <vt:lpstr>Office Theme</vt:lpstr>
      <vt:lpstr>PowerPoint 演示文稿</vt:lpstr>
      <vt:lpstr>PowerPoint 演示文稿</vt:lpstr>
      <vt:lpstr>PowerPoint 演示文稿</vt:lpstr>
      <vt:lpstr>Summary</vt:lpstr>
      <vt:lpstr>Any Questions?</vt:lpstr>
      <vt:lpstr>PowerPoint 演示文稿</vt:lpstr>
      <vt:lpstr>PowerPoint 演示文稿</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Any Questions?</vt:lpstr>
      <vt:lpstr>PowerPoint 演示文稿</vt:lpstr>
      <vt:lpstr>PowerPoint 演示文稿</vt:lpstr>
      <vt:lpstr>PowerPoint 演示文稿</vt:lpstr>
      <vt:lpstr>Summary</vt:lpstr>
      <vt:lpstr>Summary</vt:lpstr>
      <vt:lpstr>Any Questions?</vt:lpstr>
      <vt:lpstr>PowerPoint 演示文稿</vt:lpstr>
    </vt:vector>
  </TitlesOfParts>
  <Company>Jitendra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IDEA</dc:creator>
  <cp:lastModifiedBy>Dell</cp:lastModifiedBy>
  <cp:revision>449</cp:revision>
  <dcterms:created xsi:type="dcterms:W3CDTF">2013-06-12T07:50:00Z</dcterms:created>
  <dcterms:modified xsi:type="dcterms:W3CDTF">2022-11-02T16:55:52Z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3962F524B8D74EDBBDB45AB88DFCFA71</vt:lpwstr>
  </property>
  <property fmtid="{D5CDD505-2E9C-101B-9397-08002B2CF9AE}" pid="3" name="KSOProductBuildVer">
    <vt:lpwstr>1033-11.2.0.11380</vt:lpwstr>
  </property>
</Properties>
</file>